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</p:sldIdLst>
  <p:sldSz cx="10058400" cy="7772400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186" y="21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2.jpg>
</file>

<file path=ppt/media/image3.tiff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709A2A-9E22-4880-BBE2-AC6BEBEFE064}" type="datetimeFigureOut">
              <a:rPr lang="en-GB" smtClean="0"/>
              <a:t>20/09/2020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32163" y="971550"/>
            <a:ext cx="3394075" cy="2622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740150"/>
            <a:ext cx="8045450" cy="30607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299888-3263-4DB5-B8AC-B5CEA9A45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512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99888-3263-4DB5-B8AC-B5CEA9A45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09373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711F8-65C3-5D4A-A7A6-2EE05AE255A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00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711F8-65C3-5D4A-A7A6-2EE05AE255A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658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711F8-65C3-5D4A-A7A6-2EE05AE255A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506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379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518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451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894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3234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80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711F8-65C3-5D4A-A7A6-2EE05AE255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569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711F8-65C3-5D4A-A7A6-2EE05AE255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784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3571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711F8-65C3-5D4A-A7A6-2EE05AE255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436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711F8-65C3-5D4A-A7A6-2EE05AE255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65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711F8-65C3-5D4A-A7A6-2EE05AE255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4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711F8-65C3-5D4A-A7A6-2EE05AE255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6705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711F8-65C3-5D4A-A7A6-2EE05AE255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38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20"/>
              </a:spcBef>
            </a:pPr>
            <a:endParaRPr spc="-4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spc="-2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3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1" i="0">
                <a:solidFill>
                  <a:srgbClr val="00206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0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20"/>
              </a:spcBef>
            </a:pPr>
            <a:endParaRPr spc="-4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spc="-2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3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1" i="0">
                <a:solidFill>
                  <a:srgbClr val="00206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20"/>
              </a:spcBef>
            </a:pPr>
            <a:endParaRPr spc="-45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spc="-25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3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1" i="0">
                <a:solidFill>
                  <a:srgbClr val="00206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20"/>
              </a:spcBef>
            </a:pPr>
            <a:endParaRPr spc="-45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spc="-25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3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20"/>
              </a:spcBef>
            </a:pPr>
            <a:endParaRPr spc="-45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spc="-25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3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52400" y="7251700"/>
            <a:ext cx="9753600" cy="292100"/>
          </a:xfrm>
          <a:custGeom>
            <a:avLst/>
            <a:gdLst/>
            <a:ahLst/>
            <a:cxnLst/>
            <a:rect l="l" t="t" r="r" b="b"/>
            <a:pathLst>
              <a:path w="9753600" h="292100">
                <a:moveTo>
                  <a:pt x="0" y="0"/>
                </a:moveTo>
                <a:lnTo>
                  <a:pt x="9753600" y="0"/>
                </a:lnTo>
                <a:lnTo>
                  <a:pt x="9753600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072C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58750" y="1123950"/>
            <a:ext cx="9747250" cy="0"/>
          </a:xfrm>
          <a:custGeom>
            <a:avLst/>
            <a:gdLst/>
            <a:ahLst/>
            <a:cxnLst/>
            <a:rect l="l" t="t" r="r" b="b"/>
            <a:pathLst>
              <a:path w="9747250">
                <a:moveTo>
                  <a:pt x="0" y="0"/>
                </a:moveTo>
                <a:lnTo>
                  <a:pt x="9747249" y="0"/>
                </a:lnTo>
              </a:path>
            </a:pathLst>
          </a:custGeom>
          <a:ln w="63499">
            <a:solidFill>
              <a:srgbClr val="D848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66809" y="334771"/>
            <a:ext cx="4344034" cy="6807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1" i="0">
                <a:solidFill>
                  <a:srgbClr val="00206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74392" y="3869435"/>
            <a:ext cx="6109614" cy="1597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423867" y="7284959"/>
            <a:ext cx="1228089" cy="1879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BDDADF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20"/>
              </a:spcBef>
            </a:pPr>
            <a:endParaRPr spc="-4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18515" y="7288301"/>
            <a:ext cx="2135505" cy="1816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spc="-2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592729" y="7320305"/>
            <a:ext cx="128904" cy="1816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BDDADF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31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virginia.edu/~up3f/cs4640/syllabus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06450" y="3651250"/>
            <a:ext cx="8453120" cy="0"/>
          </a:xfrm>
          <a:custGeom>
            <a:avLst/>
            <a:gdLst/>
            <a:ahLst/>
            <a:cxnLst/>
            <a:rect l="l" t="t" r="r" b="b"/>
            <a:pathLst>
              <a:path w="8453120">
                <a:moveTo>
                  <a:pt x="0" y="0"/>
                </a:moveTo>
                <a:lnTo>
                  <a:pt x="8453119" y="1"/>
                </a:lnTo>
              </a:path>
            </a:pathLst>
          </a:custGeom>
          <a:ln w="38100">
            <a:solidFill>
              <a:srgbClr val="D848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2400" y="7251700"/>
            <a:ext cx="9753600" cy="292100"/>
          </a:xfrm>
          <a:custGeom>
            <a:avLst/>
            <a:gdLst/>
            <a:ahLst/>
            <a:cxnLst/>
            <a:rect l="l" t="t" r="r" b="b"/>
            <a:pathLst>
              <a:path w="9753600" h="292100">
                <a:moveTo>
                  <a:pt x="0" y="0"/>
                </a:moveTo>
                <a:lnTo>
                  <a:pt x="9753600" y="0"/>
                </a:lnTo>
                <a:lnTo>
                  <a:pt x="9753600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072C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744167" y="2535935"/>
            <a:ext cx="6589395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5500" dirty="0" smtClean="0"/>
              <a:t> </a:t>
            </a:r>
            <a:endParaRPr sz="5500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318515" y="7288301"/>
            <a:ext cx="2135505" cy="16671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spc="-25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dirty="0"/>
              <a:t>1</a:t>
            </a:fld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1371600" y="4191000"/>
            <a:ext cx="7169608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spcBef>
                <a:spcPts val="955"/>
              </a:spcBef>
              <a:spcAft>
                <a:spcPts val="0"/>
              </a:spcAft>
            </a:pPr>
            <a:r>
              <a:rPr lang="en-US" sz="3600" spc="-5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endParaRPr spc="-70" dirty="0"/>
          </a:p>
        </p:txBody>
      </p:sp>
      <p:pic>
        <p:nvPicPr>
          <p:cNvPr id="9" name="Picture 8" descr="IN-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83328" y="-111343"/>
            <a:ext cx="6551072" cy="21687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1059180" y="3916197"/>
            <a:ext cx="8618220" cy="271320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>
            <a:normAutofit fontScale="62500" lnSpcReduction="20000"/>
          </a:bodyPr>
          <a:lstStyle>
            <a:lvl1pPr>
              <a:defRPr sz="4300" b="1" i="0">
                <a:solidFill>
                  <a:srgbClr val="002060"/>
                </a:solidFill>
                <a:latin typeface="Verdana"/>
                <a:ea typeface="+mj-ea"/>
                <a:cs typeface="Verdana"/>
              </a:defRPr>
            </a:lvl1pPr>
          </a:lstStyle>
          <a:p>
            <a:r>
              <a:rPr lang="en-US" sz="6000" dirty="0"/>
              <a:t>Web Software </a:t>
            </a:r>
            <a:r>
              <a:rPr lang="en-US" sz="6000" dirty="0" smtClean="0"/>
              <a:t>Model</a:t>
            </a:r>
          </a:p>
          <a:p>
            <a:endParaRPr lang="en-US" sz="6000" kern="0" dirty="0">
              <a:latin typeface="Verdana" charset="0"/>
              <a:ea typeface="Verdana" charset="0"/>
              <a:cs typeface="Verdana" charset="0"/>
            </a:endParaRPr>
          </a:p>
          <a:p>
            <a:r>
              <a:rPr lang="en-US" sz="6000" kern="0" dirty="0" err="1" smtClean="0">
                <a:latin typeface="Verdana" charset="0"/>
                <a:ea typeface="Verdana" charset="0"/>
                <a:cs typeface="Verdana" charset="0"/>
              </a:rPr>
              <a:t>Lec</a:t>
            </a:r>
            <a:r>
              <a:rPr lang="en-US" sz="6000" kern="0" dirty="0" smtClean="0">
                <a:latin typeface="Verdana" charset="0"/>
                <a:ea typeface="Verdana" charset="0"/>
                <a:cs typeface="Verdana" charset="0"/>
              </a:rPr>
              <a:t> 4</a:t>
            </a:r>
            <a:r>
              <a:rPr lang="en-US" sz="2200" kern="0" dirty="0" smtClean="0">
                <a:latin typeface="Verdana" charset="0"/>
                <a:ea typeface="Verdana" charset="0"/>
                <a:cs typeface="Verdana" charset="0"/>
              </a:rPr>
              <a:t/>
            </a:r>
            <a:br>
              <a:rPr lang="en-US" sz="2200" kern="0" dirty="0" smtClean="0">
                <a:latin typeface="Verdana" charset="0"/>
                <a:ea typeface="Verdana" charset="0"/>
                <a:cs typeface="Verdana" charset="0"/>
              </a:rPr>
            </a:br>
            <a:r>
              <a:rPr lang="en-US" sz="3300" kern="0" dirty="0" smtClean="0">
                <a:latin typeface="Verdana" charset="0"/>
                <a:ea typeface="Verdana" charset="0"/>
                <a:cs typeface="Verdana" charset="0"/>
              </a:rPr>
              <a:t/>
            </a:r>
            <a:br>
              <a:rPr lang="en-US" sz="3300" kern="0" dirty="0" smtClean="0">
                <a:latin typeface="Verdana" charset="0"/>
                <a:ea typeface="Verdana" charset="0"/>
                <a:cs typeface="Verdana" charset="0"/>
              </a:rPr>
            </a:br>
            <a:r>
              <a:rPr lang="en-US" sz="3520" kern="0" dirty="0" smtClean="0">
                <a:solidFill>
                  <a:schemeClr val="bg1"/>
                </a:solidFill>
              </a:rPr>
              <a:t>CS 4640 </a:t>
            </a:r>
            <a:br>
              <a:rPr lang="en-US" sz="3520" kern="0" dirty="0" smtClean="0">
                <a:solidFill>
                  <a:schemeClr val="bg1"/>
                </a:solidFill>
              </a:rPr>
            </a:br>
            <a:r>
              <a:rPr lang="en-US" sz="3520" kern="0" dirty="0" smtClean="0">
                <a:solidFill>
                  <a:schemeClr val="bg1"/>
                </a:solidFill>
              </a:rPr>
              <a:t> Programming Languages </a:t>
            </a:r>
            <a:br>
              <a:rPr lang="en-US" sz="3520" kern="0" dirty="0" smtClean="0">
                <a:solidFill>
                  <a:schemeClr val="bg1"/>
                </a:solidFill>
              </a:rPr>
            </a:br>
            <a:r>
              <a:rPr lang="en-US" sz="3520" kern="0" dirty="0" smtClean="0">
                <a:solidFill>
                  <a:schemeClr val="bg1"/>
                </a:solidFill>
              </a:rPr>
              <a:t>for Web Applications</a:t>
            </a:r>
            <a:endParaRPr lang="en-US" sz="3520" kern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7043203" cy="1323439"/>
          </a:xfrm>
        </p:spPr>
        <p:txBody>
          <a:bodyPr/>
          <a:lstStyle/>
          <a:p>
            <a:r>
              <a:rPr lang="en-US" dirty="0" smtClean="0"/>
              <a:t>Architectural Styles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" y="1195228"/>
            <a:ext cx="9806940" cy="5624672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How to partition a system</a:t>
            </a:r>
          </a:p>
          <a:p>
            <a:pPr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How components identify and communicate with each other</a:t>
            </a:r>
          </a:p>
          <a:p>
            <a:pPr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How information is communicated</a:t>
            </a:r>
          </a:p>
          <a:p>
            <a:pPr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How elements of a system can evolve</a:t>
            </a:r>
          </a:p>
          <a:p>
            <a:pPr>
              <a:buClr>
                <a:schemeClr val="tx1"/>
              </a:buClr>
            </a:pPr>
            <a:endParaRPr lang="en-US" sz="242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4" name="Text Box 1028"/>
          <p:cNvSpPr txBox="1">
            <a:spLocks noChangeArrowheads="1"/>
          </p:cNvSpPr>
          <p:nvPr/>
        </p:nvSpPr>
        <p:spPr bwMode="auto">
          <a:xfrm>
            <a:off x="502921" y="4305300"/>
            <a:ext cx="9068770" cy="586740"/>
          </a:xfrm>
          <a:prstGeom prst="rect">
            <a:avLst/>
          </a:prstGeom>
          <a:solidFill>
            <a:srgbClr val="000099"/>
          </a:solidFill>
          <a:ln w="9525">
            <a:solidFill>
              <a:srgbClr val="000099"/>
            </a:solidFill>
            <a:miter lim="800000"/>
            <a:headEnd/>
            <a:tailEnd/>
          </a:ln>
        </p:spPr>
        <p:txBody>
          <a:bodyPr wrap="square" anchor="ctr">
            <a:noAutofit/>
          </a:bodyPr>
          <a:lstStyle>
            <a:lvl1pPr>
              <a:defRPr sz="28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sz="2420" dirty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Web architectural styles constantly change</a:t>
            </a:r>
          </a:p>
        </p:txBody>
      </p:sp>
      <p:sp>
        <p:nvSpPr>
          <p:cNvPr id="6" name="Text Box 1029"/>
          <p:cNvSpPr txBox="1">
            <a:spLocks noChangeArrowheads="1"/>
          </p:cNvSpPr>
          <p:nvPr/>
        </p:nvSpPr>
        <p:spPr bwMode="auto">
          <a:xfrm>
            <a:off x="502920" y="5302955"/>
            <a:ext cx="9068771" cy="837152"/>
          </a:xfrm>
          <a:prstGeom prst="rect">
            <a:avLst/>
          </a:prstGeom>
          <a:solidFill>
            <a:srgbClr val="000099"/>
          </a:solidFill>
          <a:ln w="9525">
            <a:solidFill>
              <a:srgbClr val="000099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2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The goal is to </a:t>
            </a:r>
            <a:r>
              <a:rPr lang="en-US" sz="2420" dirty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separate logic</a:t>
            </a:r>
            <a:r>
              <a:rPr lang="en-US" sz="242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from </a:t>
            </a:r>
            <a:r>
              <a:rPr lang="en-US" sz="2420" dirty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presentation </a:t>
            </a:r>
            <a:r>
              <a:rPr lang="en-US" sz="242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and </a:t>
            </a:r>
          </a:p>
          <a:p>
            <a:pPr algn="ctr"/>
            <a:r>
              <a:rPr lang="en-US" sz="242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to </a:t>
            </a:r>
            <a:r>
              <a:rPr lang="en-US" sz="2420" dirty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separate </a:t>
            </a:r>
            <a:r>
              <a:rPr lang="en-US" sz="242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as many </a:t>
            </a:r>
            <a:r>
              <a:rPr lang="en-US" sz="2420" dirty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concerns </a:t>
            </a:r>
            <a:r>
              <a:rPr lang="en-US" sz="242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in the logic as possible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10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436670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57" y="228600"/>
            <a:ext cx="7896643" cy="68071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Multi-Tiered Architectures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9052560" cy="547918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latin typeface="Verdana" charset="0"/>
                <a:ea typeface="Verdana" charset="0"/>
                <a:cs typeface="Verdana" charset="0"/>
              </a:rPr>
              <a:t>Each software layer only communicates with adjacent layers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41402" y="1706880"/>
            <a:ext cx="9555480" cy="5364480"/>
            <a:chOff x="219456" y="1447800"/>
            <a:chExt cx="8686800" cy="4876800"/>
          </a:xfrm>
        </p:grpSpPr>
        <p:sp>
          <p:nvSpPr>
            <p:cNvPr id="4" name="Rectangle 3"/>
            <p:cNvSpPr/>
            <p:nvPr/>
          </p:nvSpPr>
          <p:spPr>
            <a:xfrm>
              <a:off x="219456" y="1447800"/>
              <a:ext cx="8686800" cy="4876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80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516582" y="4406117"/>
              <a:ext cx="8007241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516582" y="5192501"/>
              <a:ext cx="8007241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16582" y="3366651"/>
              <a:ext cx="8007241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ounded Rectangle 7"/>
            <p:cNvSpPr/>
            <p:nvPr/>
          </p:nvSpPr>
          <p:spPr bwMode="auto">
            <a:xfrm>
              <a:off x="3196799" y="3556712"/>
              <a:ext cx="3502152" cy="668179"/>
            </a:xfrm>
            <a:prstGeom prst="roundRect">
              <a:avLst/>
            </a:prstGeom>
            <a:noFill/>
            <a:ln w="571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0584" tIns="50292" rIns="100584" bIns="50292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584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980" dirty="0">
                  <a:latin typeface="Verdana" charset="0"/>
                  <a:ea typeface="Verdana" charset="0"/>
                  <a:cs typeface="Verdana" charset="0"/>
                </a:rPr>
                <a:t>Algorithms</a:t>
              </a:r>
            </a:p>
            <a:p>
              <a:pPr algn="ctr" defTabSz="100584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980" dirty="0">
                  <a:latin typeface="Verdana" charset="0"/>
                  <a:ea typeface="Verdana" charset="0"/>
                  <a:cs typeface="Verdana" charset="0"/>
                </a:rPr>
                <a:t>Business Processing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2049" y="2093963"/>
              <a:ext cx="2266879" cy="3609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980" dirty="0">
                  <a:latin typeface="Verdana" charset="0"/>
                  <a:ea typeface="Verdana" charset="0"/>
                  <a:cs typeface="Verdana" charset="0"/>
                </a:rPr>
                <a:t>Presentation layer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81538" y="3677756"/>
              <a:ext cx="2444666" cy="3609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980" dirty="0">
                  <a:latin typeface="Verdana" charset="0"/>
                  <a:ea typeface="Verdana" charset="0"/>
                  <a:cs typeface="Verdana" charset="0"/>
                </a:rPr>
                <a:t>Business logic layer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33467" y="4588997"/>
              <a:ext cx="2109733" cy="360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980" dirty="0">
                  <a:latin typeface="Verdana" charset="0"/>
                  <a:ea typeface="Verdana" charset="0"/>
                  <a:cs typeface="Verdana" charset="0"/>
                </a:rPr>
                <a:t>Data layer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153906" y="5366082"/>
              <a:ext cx="1557139" cy="637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980" dirty="0">
                  <a:latin typeface="Verdana" charset="0"/>
                  <a:ea typeface="Verdana" charset="0"/>
                  <a:cs typeface="Verdana" charset="0"/>
                </a:rPr>
                <a:t>Data storage</a:t>
              </a: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3187052" y="1668615"/>
              <a:ext cx="3505200" cy="1486697"/>
              <a:chOff x="4012531" y="685800"/>
              <a:chExt cx="3505200" cy="1897915"/>
            </a:xfrm>
            <a:noFill/>
          </p:grpSpPr>
          <p:sp>
            <p:nvSpPr>
              <p:cNvPr id="14" name="Rounded Rectangle 13"/>
              <p:cNvSpPr/>
              <p:nvPr/>
            </p:nvSpPr>
            <p:spPr bwMode="auto">
              <a:xfrm>
                <a:off x="4012531" y="685800"/>
                <a:ext cx="3505200" cy="569495"/>
              </a:xfrm>
              <a:prstGeom prst="roundRect">
                <a:avLst/>
              </a:prstGeom>
              <a:grpFill/>
              <a:ln w="57150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00584" tIns="50292" rIns="100584" bIns="50292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1005840" eaLnBrk="0" fontAlgn="base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980" dirty="0">
                    <a:latin typeface="Verdana" charset="0"/>
                    <a:ea typeface="Verdana" charset="0"/>
                    <a:cs typeface="Verdana" charset="0"/>
                  </a:rPr>
                  <a:t>HTML, view</a:t>
                </a:r>
              </a:p>
            </p:txBody>
          </p:sp>
          <p:sp>
            <p:nvSpPr>
              <p:cNvPr id="15" name="Rounded Rectangle 14"/>
              <p:cNvSpPr/>
              <p:nvPr/>
            </p:nvSpPr>
            <p:spPr bwMode="auto">
              <a:xfrm>
                <a:off x="4012531" y="1708224"/>
                <a:ext cx="3505200" cy="875491"/>
              </a:xfrm>
              <a:prstGeom prst="roundRect">
                <a:avLst/>
              </a:prstGeom>
              <a:grpFill/>
              <a:ln w="57150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00584" tIns="50292" rIns="100584" bIns="50292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1005840" eaLnBrk="0" fontAlgn="base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980" dirty="0">
                    <a:latin typeface="Verdana" charset="0"/>
                    <a:ea typeface="Verdana" charset="0"/>
                    <a:cs typeface="Verdana" charset="0"/>
                  </a:rPr>
                  <a:t>Classes, objects</a:t>
                </a:r>
              </a:p>
              <a:p>
                <a:pPr algn="ctr" defTabSz="1005840" eaLnBrk="0" fontAlgn="base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980" dirty="0">
                    <a:latin typeface="Verdana" charset="0"/>
                    <a:ea typeface="Verdana" charset="0"/>
                    <a:cs typeface="Verdana" charset="0"/>
                  </a:rPr>
                  <a:t>Web-specific libraries</a:t>
                </a:r>
              </a:p>
            </p:txBody>
          </p:sp>
          <p:cxnSp>
            <p:nvCxnSpPr>
              <p:cNvPr id="16" name="Straight Arrow Connector 15"/>
              <p:cNvCxnSpPr>
                <a:stCxn id="14" idx="2"/>
                <a:endCxn id="15" idx="0"/>
              </p:cNvCxnSpPr>
              <p:nvPr/>
            </p:nvCxnSpPr>
            <p:spPr bwMode="auto">
              <a:xfrm>
                <a:off x="5765131" y="1255294"/>
                <a:ext cx="0" cy="452929"/>
              </a:xfrm>
              <a:prstGeom prst="straightConnector1">
                <a:avLst/>
              </a:prstGeom>
              <a:grpFill/>
              <a:ln w="38100" cap="flat" cmpd="sng" algn="ctr">
                <a:solidFill>
                  <a:srgbClr val="00B0F0"/>
                </a:solidFill>
                <a:prstDash val="solid"/>
                <a:round/>
                <a:headEnd type="triangle" w="med" len="med"/>
                <a:tailEnd type="triangle" w="med" len="med"/>
              </a:ln>
              <a:effectLst/>
            </p:spPr>
          </p:cxnSp>
        </p:grpSp>
        <p:sp>
          <p:nvSpPr>
            <p:cNvPr id="17" name="Up-Down Arrow 16"/>
            <p:cNvSpPr/>
            <p:nvPr/>
          </p:nvSpPr>
          <p:spPr bwMode="auto">
            <a:xfrm>
              <a:off x="4873583" y="3217397"/>
              <a:ext cx="114300" cy="285313"/>
            </a:xfrm>
            <a:prstGeom prst="upDownArrow">
              <a:avLst/>
            </a:prstGeom>
            <a:solidFill>
              <a:srgbClr val="006666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0584" tIns="50292" rIns="100584" bIns="50292" numCol="1" rtlCol="0" anchor="t" anchorCtr="0" compatLnSpc="1">
              <a:prstTxWarp prst="textNoShape">
                <a:avLst/>
              </a:prstTxWarp>
            </a:bodyPr>
            <a:lstStyle/>
            <a:p>
              <a:pPr defTabSz="100584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98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2" name="Rounded Rectangle 21"/>
            <p:cNvSpPr/>
            <p:nvPr/>
          </p:nvSpPr>
          <p:spPr bwMode="auto">
            <a:xfrm>
              <a:off x="3207314" y="4601595"/>
              <a:ext cx="3502152" cy="404012"/>
            </a:xfrm>
            <a:prstGeom prst="roundRect">
              <a:avLst/>
            </a:prstGeom>
            <a:noFill/>
            <a:ln w="571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0584" tIns="50292" rIns="100584" bIns="50292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584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980" dirty="0">
                  <a:latin typeface="Verdana" charset="0"/>
                  <a:ea typeface="Verdana" charset="0"/>
                  <a:cs typeface="Verdana" charset="0"/>
                </a:rPr>
                <a:t>Data Reading and Writing</a:t>
              </a:r>
            </a:p>
          </p:txBody>
        </p:sp>
        <p:sp>
          <p:nvSpPr>
            <p:cNvPr id="23" name="Rounded Rectangle 22"/>
            <p:cNvSpPr/>
            <p:nvPr/>
          </p:nvSpPr>
          <p:spPr bwMode="auto">
            <a:xfrm>
              <a:off x="3228953" y="5386184"/>
              <a:ext cx="3502152" cy="709816"/>
            </a:xfrm>
            <a:prstGeom prst="roundRect">
              <a:avLst/>
            </a:prstGeom>
            <a:noFill/>
            <a:ln w="571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0584" tIns="50292" rIns="100584" bIns="50292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00584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980" dirty="0">
                  <a:latin typeface="Verdana" charset="0"/>
                  <a:ea typeface="Verdana" charset="0"/>
                  <a:cs typeface="Verdana" charset="0"/>
                </a:rPr>
                <a:t>DB, XML, Data files</a:t>
              </a:r>
            </a:p>
            <a:p>
              <a:pPr algn="ctr" defTabSz="100584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980" dirty="0">
                  <a:latin typeface="Verdana" charset="0"/>
                  <a:ea typeface="Verdana" charset="0"/>
                  <a:cs typeface="Verdana" charset="0"/>
                </a:rPr>
                <a:t>Other software</a:t>
              </a:r>
            </a:p>
          </p:txBody>
        </p:sp>
        <p:sp>
          <p:nvSpPr>
            <p:cNvPr id="24" name="Up-Down Arrow 23"/>
            <p:cNvSpPr/>
            <p:nvPr/>
          </p:nvSpPr>
          <p:spPr bwMode="auto">
            <a:xfrm>
              <a:off x="4873583" y="5052646"/>
              <a:ext cx="114300" cy="285313"/>
            </a:xfrm>
            <a:prstGeom prst="upDownArrow">
              <a:avLst/>
            </a:prstGeom>
            <a:solidFill>
              <a:srgbClr val="006666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0584" tIns="50292" rIns="100584" bIns="50292" numCol="1" rtlCol="0" anchor="t" anchorCtr="0" compatLnSpc="1">
              <a:prstTxWarp prst="textNoShape">
                <a:avLst/>
              </a:prstTxWarp>
            </a:bodyPr>
            <a:lstStyle/>
            <a:p>
              <a:pPr defTabSz="100584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98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5" name="Up-Down Arrow 24"/>
            <p:cNvSpPr/>
            <p:nvPr/>
          </p:nvSpPr>
          <p:spPr bwMode="auto">
            <a:xfrm>
              <a:off x="4873583" y="4268056"/>
              <a:ext cx="114300" cy="285313"/>
            </a:xfrm>
            <a:prstGeom prst="upDownArrow">
              <a:avLst/>
            </a:prstGeom>
            <a:solidFill>
              <a:srgbClr val="006666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0584" tIns="50292" rIns="100584" bIns="50292" numCol="1" rtlCol="0" anchor="t" anchorCtr="0" compatLnSpc="1">
              <a:prstTxWarp prst="textNoShape">
                <a:avLst/>
              </a:prstTxWarp>
            </a:bodyPr>
            <a:lstStyle/>
            <a:p>
              <a:pPr defTabSz="100584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98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073726" y="2052841"/>
              <a:ext cx="1689274" cy="5271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en-US" sz="1760" dirty="0">
                  <a:solidFill>
                    <a:srgbClr val="990000"/>
                  </a:solidFill>
                  <a:latin typeface="Verdana" charset="0"/>
                  <a:ea typeface="Verdana" charset="0"/>
                  <a:cs typeface="Verdana" charset="0"/>
                </a:rPr>
                <a:t>Communicates</a:t>
              </a:r>
            </a:p>
            <a:p>
              <a:pPr algn="r">
                <a:lnSpc>
                  <a:spcPct val="90000"/>
                </a:lnSpc>
              </a:pPr>
              <a:r>
                <a:rPr lang="en-US" sz="1760" dirty="0">
                  <a:solidFill>
                    <a:srgbClr val="990000"/>
                  </a:solidFill>
                  <a:latin typeface="Verdana" charset="0"/>
                  <a:ea typeface="Verdana" charset="0"/>
                  <a:cs typeface="Verdana" charset="0"/>
                </a:rPr>
                <a:t>with users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020790" y="3621126"/>
              <a:ext cx="1742209" cy="4778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  <a:spcBef>
                  <a:spcPts val="1100"/>
                </a:spcBef>
              </a:pPr>
              <a:r>
                <a:rPr lang="en-US" sz="1760" dirty="0">
                  <a:solidFill>
                    <a:srgbClr val="990000"/>
                  </a:solidFill>
                  <a:latin typeface="Verdana" charset="0"/>
                  <a:ea typeface="Verdana" charset="0"/>
                  <a:cs typeface="Verdana" charset="0"/>
                </a:rPr>
                <a:t>Most software is here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020790" y="4588997"/>
              <a:ext cx="1742209" cy="4778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sz="1760" dirty="0">
                  <a:solidFill>
                    <a:srgbClr val="990000"/>
                  </a:solidFill>
                  <a:latin typeface="Verdana" charset="0"/>
                  <a:ea typeface="Verdana" charset="0"/>
                  <a:cs typeface="Verdana" charset="0"/>
                </a:rPr>
                <a:t>Separate concerns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020790" y="5449926"/>
              <a:ext cx="1742209" cy="4778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sz="1760" dirty="0">
                  <a:solidFill>
                    <a:srgbClr val="990000"/>
                  </a:solidFill>
                  <a:latin typeface="Verdana" charset="0"/>
                  <a:ea typeface="Verdana" charset="0"/>
                  <a:cs typeface="Verdana" charset="0"/>
                </a:rPr>
                <a:t>Enables distribution</a:t>
              </a:r>
            </a:p>
          </p:txBody>
        </p:sp>
      </p:grpSp>
      <p:sp>
        <p:nvSpPr>
          <p:cNvPr id="6" name="Date Placeholder 5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11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694938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28600"/>
            <a:ext cx="6677443" cy="68071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Page-centric Design</a:t>
            </a:r>
            <a:endParaRPr lang="en-US" dirty="0"/>
          </a:p>
        </p:txBody>
      </p:sp>
      <p:sp>
        <p:nvSpPr>
          <p:cNvPr id="36" name="Content Placeholder 2"/>
          <p:cNvSpPr>
            <a:spLocks noGrp="1"/>
          </p:cNvSpPr>
          <p:nvPr>
            <p:ph idx="1"/>
          </p:nvPr>
        </p:nvSpPr>
        <p:spPr>
          <a:xfrm>
            <a:off x="251460" y="6509944"/>
            <a:ext cx="9555480" cy="812877"/>
          </a:xfrm>
        </p:spPr>
        <p:txBody>
          <a:bodyPr>
            <a:normAutofit/>
          </a:bodyPr>
          <a:lstStyle/>
          <a:p>
            <a:pPr marL="103029">
              <a:lnSpc>
                <a:spcPct val="110000"/>
              </a:lnSpc>
              <a:spcBef>
                <a:spcPts val="770"/>
              </a:spcBef>
              <a:buClr>
                <a:schemeClr val="tx1"/>
              </a:buClr>
              <a:buSzPct val="100000"/>
            </a:pP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Requests are made to a main component and the main component response to clients – “client-server”</a:t>
            </a:r>
          </a:p>
          <a:p>
            <a:pPr>
              <a:lnSpc>
                <a:spcPct val="110000"/>
              </a:lnSpc>
              <a:buClr>
                <a:schemeClr val="tx1"/>
              </a:buClr>
              <a:buSzPct val="100000"/>
            </a:pPr>
            <a:endParaRPr lang="en-US" sz="1760" dirty="0"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23841" y="1282869"/>
            <a:ext cx="9549921" cy="5034112"/>
            <a:chOff x="203492" y="986135"/>
            <a:chExt cx="8681746" cy="4576465"/>
          </a:xfrm>
        </p:grpSpPr>
        <p:grpSp>
          <p:nvGrpSpPr>
            <p:cNvPr id="3" name="Group 2"/>
            <p:cNvGrpSpPr/>
            <p:nvPr/>
          </p:nvGrpSpPr>
          <p:grpSpPr>
            <a:xfrm>
              <a:off x="2565693" y="986135"/>
              <a:ext cx="4597107" cy="4576465"/>
              <a:chOff x="2933700" y="1573510"/>
              <a:chExt cx="3276600" cy="4239914"/>
            </a:xfrm>
          </p:grpSpPr>
          <p:sp>
            <p:nvSpPr>
              <p:cNvPr id="81" name="Rectangle 14"/>
              <p:cNvSpPr>
                <a:spLocks noChangeArrowheads="1"/>
              </p:cNvSpPr>
              <p:nvPr/>
            </p:nvSpPr>
            <p:spPr bwMode="auto">
              <a:xfrm>
                <a:off x="2933700" y="1577975"/>
                <a:ext cx="3276600" cy="4235449"/>
              </a:xfrm>
              <a:prstGeom prst="rect">
                <a:avLst/>
              </a:prstGeom>
              <a:solidFill>
                <a:srgbClr val="CCECFF"/>
              </a:solidFill>
              <a:ln w="381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82" name="Rectangle 15"/>
              <p:cNvSpPr>
                <a:spLocks noChangeArrowheads="1"/>
              </p:cNvSpPr>
              <p:nvPr/>
            </p:nvSpPr>
            <p:spPr bwMode="auto">
              <a:xfrm>
                <a:off x="3563815" y="2001224"/>
                <a:ext cx="1981293" cy="677724"/>
              </a:xfrm>
              <a:prstGeom prst="rect">
                <a:avLst/>
              </a:prstGeom>
              <a:solidFill>
                <a:srgbClr val="66CCFF"/>
              </a:solidFill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83" name="Oval 17"/>
              <p:cNvSpPr>
                <a:spLocks noChangeArrowheads="1"/>
              </p:cNvSpPr>
              <p:nvPr/>
            </p:nvSpPr>
            <p:spPr bwMode="auto">
              <a:xfrm>
                <a:off x="3689838" y="2213013"/>
                <a:ext cx="221592" cy="254147"/>
              </a:xfrm>
              <a:prstGeom prst="ellipse">
                <a:avLst/>
              </a:prstGeom>
              <a:solidFill>
                <a:srgbClr val="0347F1"/>
              </a:solidFill>
              <a:ln w="12700">
                <a:solidFill>
                  <a:srgbClr val="0347F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84" name="Oval 18"/>
              <p:cNvSpPr>
                <a:spLocks noChangeArrowheads="1"/>
              </p:cNvSpPr>
              <p:nvPr/>
            </p:nvSpPr>
            <p:spPr bwMode="auto">
              <a:xfrm>
                <a:off x="4193930" y="2213013"/>
                <a:ext cx="221592" cy="254147"/>
              </a:xfrm>
              <a:prstGeom prst="ellipse">
                <a:avLst/>
              </a:prstGeom>
              <a:solidFill>
                <a:srgbClr val="0347F1"/>
              </a:solidFill>
              <a:ln w="12700">
                <a:solidFill>
                  <a:srgbClr val="0347F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85" name="Oval 19"/>
              <p:cNvSpPr>
                <a:spLocks noChangeArrowheads="1"/>
              </p:cNvSpPr>
              <p:nvPr/>
            </p:nvSpPr>
            <p:spPr bwMode="auto">
              <a:xfrm>
                <a:off x="4698023" y="2213013"/>
                <a:ext cx="221592" cy="254147"/>
              </a:xfrm>
              <a:prstGeom prst="ellipse">
                <a:avLst/>
              </a:prstGeom>
              <a:solidFill>
                <a:srgbClr val="0347F1"/>
              </a:solidFill>
              <a:ln w="12700">
                <a:solidFill>
                  <a:srgbClr val="0347F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86" name="Oval 20"/>
              <p:cNvSpPr>
                <a:spLocks noChangeArrowheads="1"/>
              </p:cNvSpPr>
              <p:nvPr/>
            </p:nvSpPr>
            <p:spPr bwMode="auto">
              <a:xfrm>
                <a:off x="5202115" y="2213013"/>
                <a:ext cx="221592" cy="254147"/>
              </a:xfrm>
              <a:prstGeom prst="ellipse">
                <a:avLst/>
              </a:prstGeom>
              <a:solidFill>
                <a:srgbClr val="0347F1"/>
              </a:solidFill>
              <a:ln w="12700">
                <a:solidFill>
                  <a:srgbClr val="0347F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37" name="Text Box 22"/>
              <p:cNvSpPr txBox="1">
                <a:spLocks noChangeArrowheads="1"/>
              </p:cNvSpPr>
              <p:nvPr/>
            </p:nvSpPr>
            <p:spPr bwMode="auto">
              <a:xfrm>
                <a:off x="5168318" y="1573510"/>
                <a:ext cx="557520" cy="33439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1980" dirty="0">
                    <a:solidFill>
                      <a:srgbClr val="000000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Server</a:t>
                </a:r>
              </a:p>
            </p:txBody>
          </p:sp>
          <p:sp>
            <p:nvSpPr>
              <p:cNvPr id="87" name="Line 21"/>
              <p:cNvSpPr>
                <a:spLocks noChangeShapeType="1"/>
              </p:cNvSpPr>
              <p:nvPr/>
            </p:nvSpPr>
            <p:spPr bwMode="auto">
              <a:xfrm>
                <a:off x="2933700" y="2848380"/>
                <a:ext cx="3276600" cy="0"/>
              </a:xfrm>
              <a:prstGeom prst="line">
                <a:avLst/>
              </a:prstGeom>
              <a:noFill/>
              <a:ln w="38100" cmpd="dbl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</p:grpSp>
        <p:grpSp>
          <p:nvGrpSpPr>
            <p:cNvPr id="55" name="Group 23"/>
            <p:cNvGrpSpPr>
              <a:grpSpLocks/>
            </p:cNvGrpSpPr>
            <p:nvPr/>
          </p:nvGrpSpPr>
          <p:grpSpPr bwMode="auto">
            <a:xfrm>
              <a:off x="6858000" y="3284536"/>
              <a:ext cx="2027238" cy="1744664"/>
              <a:chOff x="3882" y="2334"/>
              <a:chExt cx="1277" cy="1099"/>
            </a:xfrm>
          </p:grpSpPr>
          <p:sp>
            <p:nvSpPr>
              <p:cNvPr id="56" name="Line 24"/>
              <p:cNvSpPr>
                <a:spLocks noChangeShapeType="1"/>
              </p:cNvSpPr>
              <p:nvPr/>
            </p:nvSpPr>
            <p:spPr bwMode="auto">
              <a:xfrm>
                <a:off x="3882" y="3433"/>
                <a:ext cx="749" cy="0"/>
              </a:xfrm>
              <a:prstGeom prst="line">
                <a:avLst/>
              </a:prstGeom>
              <a:noFill/>
              <a:ln w="12700">
                <a:solidFill>
                  <a:srgbClr val="AB1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grpSp>
            <p:nvGrpSpPr>
              <p:cNvPr id="57" name="Group 25"/>
              <p:cNvGrpSpPr>
                <a:grpSpLocks/>
              </p:cNvGrpSpPr>
              <p:nvPr/>
            </p:nvGrpSpPr>
            <p:grpSpPr bwMode="auto">
              <a:xfrm>
                <a:off x="4384" y="2334"/>
                <a:ext cx="775" cy="518"/>
                <a:chOff x="4384" y="2282"/>
                <a:chExt cx="775" cy="518"/>
              </a:xfrm>
            </p:grpSpPr>
            <p:sp>
              <p:nvSpPr>
                <p:cNvPr id="61" name="AutoShape 27"/>
                <p:cNvSpPr>
                  <a:spLocks noChangeArrowheads="1"/>
                </p:cNvSpPr>
                <p:nvPr/>
              </p:nvSpPr>
              <p:spPr bwMode="auto">
                <a:xfrm>
                  <a:off x="4384" y="2282"/>
                  <a:ext cx="775" cy="518"/>
                </a:xfrm>
                <a:prstGeom prst="flowChartMagneticDisk">
                  <a:avLst/>
                </a:prstGeom>
                <a:solidFill>
                  <a:srgbClr val="CCECFF"/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 sz="1980">
                    <a:latin typeface="Gill Sans MT" charset="0"/>
                    <a:ea typeface="Gill Sans MT" charset="0"/>
                    <a:cs typeface="Gill Sans MT" charset="0"/>
                  </a:endParaRPr>
                </a:p>
              </p:txBody>
            </p:sp>
            <p:sp>
              <p:nvSpPr>
                <p:cNvPr id="60" name="Text Box 29"/>
                <p:cNvSpPr txBox="1">
                  <a:spLocks noChangeArrowheads="1"/>
                </p:cNvSpPr>
                <p:nvPr/>
              </p:nvSpPr>
              <p:spPr bwMode="auto">
                <a:xfrm>
                  <a:off x="4402" y="2475"/>
                  <a:ext cx="649" cy="22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US" sz="1980" dirty="0">
                      <a:solidFill>
                        <a:srgbClr val="000000"/>
                      </a:solidFill>
                      <a:latin typeface="Gill Sans MT" charset="0"/>
                      <a:ea typeface="Gill Sans MT" charset="0"/>
                      <a:cs typeface="Gill Sans MT" charset="0"/>
                    </a:rPr>
                    <a:t>Database</a:t>
                  </a:r>
                </a:p>
              </p:txBody>
            </p:sp>
          </p:grpSp>
          <p:sp>
            <p:nvSpPr>
              <p:cNvPr id="58" name="Line 30"/>
              <p:cNvSpPr>
                <a:spLocks noChangeShapeType="1"/>
              </p:cNvSpPr>
              <p:nvPr/>
            </p:nvSpPr>
            <p:spPr bwMode="auto">
              <a:xfrm flipV="1">
                <a:off x="4625" y="2852"/>
                <a:ext cx="102" cy="581"/>
              </a:xfrm>
              <a:prstGeom prst="line">
                <a:avLst/>
              </a:prstGeom>
              <a:noFill/>
              <a:ln w="12700">
                <a:solidFill>
                  <a:srgbClr val="990000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</p:grpSp>
        <p:grpSp>
          <p:nvGrpSpPr>
            <p:cNvPr id="63" name="Group 31"/>
            <p:cNvGrpSpPr>
              <a:grpSpLocks/>
            </p:cNvGrpSpPr>
            <p:nvPr/>
          </p:nvGrpSpPr>
          <p:grpSpPr bwMode="auto">
            <a:xfrm>
              <a:off x="1271884" y="1371600"/>
              <a:ext cx="5576888" cy="3959227"/>
              <a:chOff x="988" y="1260"/>
              <a:chExt cx="3513" cy="2494"/>
            </a:xfrm>
          </p:grpSpPr>
          <p:sp>
            <p:nvSpPr>
              <p:cNvPr id="64" name="Text Box 32"/>
              <p:cNvSpPr txBox="1">
                <a:spLocks noChangeArrowheads="1"/>
              </p:cNvSpPr>
              <p:nvPr/>
            </p:nvSpPr>
            <p:spPr bwMode="auto">
              <a:xfrm>
                <a:off x="1982" y="2088"/>
                <a:ext cx="1695" cy="541"/>
              </a:xfrm>
              <a:prstGeom prst="rect">
                <a:avLst/>
              </a:prstGeom>
              <a:solidFill>
                <a:srgbClr val="FFFDA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square" anchor="ctr">
                <a:no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200" dirty="0">
                    <a:solidFill>
                      <a:srgbClr val="000000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Main component</a:t>
                </a:r>
              </a:p>
              <a:p>
                <a:pPr algn="ctr">
                  <a:lnSpc>
                    <a:spcPct val="80000"/>
                  </a:lnSpc>
                </a:pPr>
                <a:r>
                  <a:rPr lang="en-US" sz="2200" dirty="0">
                    <a:solidFill>
                      <a:srgbClr val="000000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(Client requests are intercepted here)</a:t>
                </a:r>
              </a:p>
            </p:txBody>
          </p:sp>
          <p:sp>
            <p:nvSpPr>
              <p:cNvPr id="65" name="Text Box 33"/>
              <p:cNvSpPr txBox="1">
                <a:spLocks noChangeArrowheads="1"/>
              </p:cNvSpPr>
              <p:nvPr/>
            </p:nvSpPr>
            <p:spPr bwMode="auto">
              <a:xfrm>
                <a:off x="1947" y="2984"/>
                <a:ext cx="1135" cy="340"/>
              </a:xfrm>
              <a:prstGeom prst="rect">
                <a:avLst/>
              </a:prstGeom>
              <a:solidFill>
                <a:srgbClr val="FFD6A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square" anchor="ctr">
                <a:no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200" dirty="0">
                    <a:solidFill>
                      <a:srgbClr val="000000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Component</a:t>
                </a:r>
              </a:p>
              <a:p>
                <a:pPr algn="ctr">
                  <a:lnSpc>
                    <a:spcPct val="80000"/>
                  </a:lnSpc>
                </a:pPr>
                <a:r>
                  <a:rPr lang="en-US" sz="2200" dirty="0">
                    <a:solidFill>
                      <a:srgbClr val="000000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(data)</a:t>
                </a:r>
              </a:p>
            </p:txBody>
          </p:sp>
          <p:sp>
            <p:nvSpPr>
              <p:cNvPr id="66" name="Line 34"/>
              <p:cNvSpPr>
                <a:spLocks noChangeShapeType="1"/>
              </p:cNvSpPr>
              <p:nvPr/>
            </p:nvSpPr>
            <p:spPr bwMode="auto">
              <a:xfrm>
                <a:off x="2523" y="2642"/>
                <a:ext cx="0" cy="346"/>
              </a:xfrm>
              <a:prstGeom prst="line">
                <a:avLst/>
              </a:prstGeom>
              <a:noFill/>
              <a:ln w="12700">
                <a:solidFill>
                  <a:srgbClr val="990000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67" name="Text Box 35"/>
              <p:cNvSpPr txBox="1">
                <a:spLocks noChangeArrowheads="1"/>
              </p:cNvSpPr>
              <p:nvPr/>
            </p:nvSpPr>
            <p:spPr bwMode="auto">
              <a:xfrm>
                <a:off x="2539" y="2664"/>
                <a:ext cx="1271" cy="2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1980" dirty="0">
                    <a:solidFill>
                      <a:srgbClr val="000000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Uses or instantiates</a:t>
                </a:r>
              </a:p>
            </p:txBody>
          </p:sp>
          <p:sp>
            <p:nvSpPr>
              <p:cNvPr id="68" name="Line 36"/>
              <p:cNvSpPr>
                <a:spLocks noChangeShapeType="1"/>
              </p:cNvSpPr>
              <p:nvPr/>
            </p:nvSpPr>
            <p:spPr bwMode="auto">
              <a:xfrm>
                <a:off x="988" y="1260"/>
                <a:ext cx="994" cy="951"/>
              </a:xfrm>
              <a:prstGeom prst="line">
                <a:avLst/>
              </a:prstGeom>
              <a:noFill/>
              <a:ln w="12700">
                <a:solidFill>
                  <a:srgbClr val="990000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69" name="Line 37"/>
              <p:cNvSpPr>
                <a:spLocks noChangeShapeType="1"/>
              </p:cNvSpPr>
              <p:nvPr/>
            </p:nvSpPr>
            <p:spPr bwMode="auto">
              <a:xfrm flipV="1">
                <a:off x="988" y="2510"/>
                <a:ext cx="994" cy="658"/>
              </a:xfrm>
              <a:prstGeom prst="line">
                <a:avLst/>
              </a:prstGeom>
              <a:noFill/>
              <a:ln w="12700">
                <a:solidFill>
                  <a:srgbClr val="990000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70" name="Line 38"/>
              <p:cNvSpPr>
                <a:spLocks noChangeShapeType="1"/>
              </p:cNvSpPr>
              <p:nvPr/>
            </p:nvSpPr>
            <p:spPr bwMode="auto">
              <a:xfrm>
                <a:off x="988" y="2211"/>
                <a:ext cx="994" cy="121"/>
              </a:xfrm>
              <a:prstGeom prst="line">
                <a:avLst/>
              </a:prstGeom>
              <a:noFill/>
              <a:ln w="12700">
                <a:solidFill>
                  <a:srgbClr val="990000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71" name="Text Box 39"/>
              <p:cNvSpPr txBox="1">
                <a:spLocks noChangeArrowheads="1"/>
              </p:cNvSpPr>
              <p:nvPr/>
            </p:nvSpPr>
            <p:spPr bwMode="auto">
              <a:xfrm rot="379514">
                <a:off x="1089" y="2014"/>
                <a:ext cx="670" cy="47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1980" dirty="0">
                    <a:latin typeface="Gill Sans MT" charset="0"/>
                    <a:ea typeface="Gill Sans MT" charset="0"/>
                    <a:cs typeface="Gill Sans MT" charset="0"/>
                  </a:rPr>
                  <a:t>Request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sz="1980" dirty="0">
                    <a:latin typeface="Gill Sans MT" charset="0"/>
                    <a:ea typeface="Gill Sans MT" charset="0"/>
                    <a:cs typeface="Gill Sans MT" charset="0"/>
                  </a:rPr>
                  <a:t>Response</a:t>
                </a:r>
              </a:p>
            </p:txBody>
          </p:sp>
          <p:sp>
            <p:nvSpPr>
              <p:cNvPr id="38" name="Text Box 33"/>
              <p:cNvSpPr txBox="1">
                <a:spLocks noChangeArrowheads="1"/>
              </p:cNvSpPr>
              <p:nvPr/>
            </p:nvSpPr>
            <p:spPr bwMode="auto">
              <a:xfrm>
                <a:off x="3366" y="3414"/>
                <a:ext cx="1135" cy="340"/>
              </a:xfrm>
              <a:prstGeom prst="rect">
                <a:avLst/>
              </a:prstGeom>
              <a:solidFill>
                <a:srgbClr val="FFD6A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square" anchor="ctr">
                <a:no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200" dirty="0">
                    <a:solidFill>
                      <a:srgbClr val="000000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Component</a:t>
                </a:r>
              </a:p>
              <a:p>
                <a:pPr algn="ctr">
                  <a:lnSpc>
                    <a:spcPct val="80000"/>
                  </a:lnSpc>
                </a:pPr>
                <a:r>
                  <a:rPr lang="en-US" sz="2200" dirty="0">
                    <a:solidFill>
                      <a:srgbClr val="000000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(data)</a:t>
                </a: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221401" y="4011385"/>
              <a:ext cx="1183249" cy="1100181"/>
              <a:chOff x="1291772" y="2902155"/>
              <a:chExt cx="1515872" cy="1237699"/>
            </a:xfrm>
          </p:grpSpPr>
          <p:pic>
            <p:nvPicPr>
              <p:cNvPr id="73" name="Picture 72" descr="72883965.png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47800" y="2902155"/>
                <a:ext cx="1215420" cy="906682"/>
              </a:xfrm>
              <a:prstGeom prst="rect">
                <a:avLst/>
              </a:prstGeom>
            </p:spPr>
          </p:pic>
          <p:sp>
            <p:nvSpPr>
              <p:cNvPr id="74" name="TextBox 73"/>
              <p:cNvSpPr txBox="1"/>
              <p:nvPr/>
            </p:nvSpPr>
            <p:spPr>
              <a:xfrm>
                <a:off x="1291772" y="3733800"/>
                <a:ext cx="1515872" cy="406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980" dirty="0">
                    <a:latin typeface="Gill Sans MT" charset="0"/>
                    <a:ea typeface="Gill Sans MT" charset="0"/>
                    <a:cs typeface="Gill Sans MT" charset="0"/>
                  </a:rPr>
                  <a:t>Web client</a:t>
                </a:r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>
              <a:off x="221401" y="2509161"/>
              <a:ext cx="1183249" cy="1100181"/>
              <a:chOff x="1291772" y="2902155"/>
              <a:chExt cx="1515872" cy="1237699"/>
            </a:xfrm>
          </p:grpSpPr>
          <p:pic>
            <p:nvPicPr>
              <p:cNvPr id="76" name="Picture 75" descr="72883965.png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47800" y="2902155"/>
                <a:ext cx="1215420" cy="906682"/>
              </a:xfrm>
              <a:prstGeom prst="rect">
                <a:avLst/>
              </a:prstGeom>
            </p:spPr>
          </p:pic>
          <p:sp>
            <p:nvSpPr>
              <p:cNvPr id="77" name="TextBox 76"/>
              <p:cNvSpPr txBox="1"/>
              <p:nvPr/>
            </p:nvSpPr>
            <p:spPr>
              <a:xfrm>
                <a:off x="1291772" y="3733800"/>
                <a:ext cx="1515872" cy="406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980" dirty="0">
                    <a:latin typeface="Gill Sans MT" charset="0"/>
                    <a:ea typeface="Gill Sans MT" charset="0"/>
                    <a:cs typeface="Gill Sans MT" charset="0"/>
                  </a:rPr>
                  <a:t>Web client</a:t>
                </a:r>
              </a:p>
            </p:txBody>
          </p:sp>
        </p:grpSp>
        <p:grpSp>
          <p:nvGrpSpPr>
            <p:cNvPr id="78" name="Group 77"/>
            <p:cNvGrpSpPr/>
            <p:nvPr/>
          </p:nvGrpSpPr>
          <p:grpSpPr>
            <a:xfrm>
              <a:off x="203492" y="990602"/>
              <a:ext cx="1183249" cy="1100181"/>
              <a:chOff x="1268829" y="2902155"/>
              <a:chExt cx="1515872" cy="1237699"/>
            </a:xfrm>
          </p:grpSpPr>
          <p:pic>
            <p:nvPicPr>
              <p:cNvPr id="79" name="Picture 78" descr="72883965.png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47800" y="2902155"/>
                <a:ext cx="1215420" cy="906682"/>
              </a:xfrm>
              <a:prstGeom prst="rect">
                <a:avLst/>
              </a:prstGeom>
            </p:spPr>
          </p:pic>
          <p:sp>
            <p:nvSpPr>
              <p:cNvPr id="80" name="TextBox 79"/>
              <p:cNvSpPr txBox="1"/>
              <p:nvPr/>
            </p:nvSpPr>
            <p:spPr>
              <a:xfrm>
                <a:off x="1268829" y="3733800"/>
                <a:ext cx="1515872" cy="406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980" dirty="0">
                    <a:latin typeface="Gill Sans MT" charset="0"/>
                    <a:ea typeface="Gill Sans MT" charset="0"/>
                    <a:cs typeface="Gill Sans MT" charset="0"/>
                  </a:rPr>
                  <a:t>Web client</a:t>
                </a:r>
              </a:p>
            </p:txBody>
          </p:sp>
        </p:grpSp>
        <p:cxnSp>
          <p:nvCxnSpPr>
            <p:cNvPr id="5" name="Elbow Connector 4"/>
            <p:cNvCxnSpPr>
              <a:endCxn id="38" idx="1"/>
            </p:cNvCxnSpPr>
            <p:nvPr/>
          </p:nvCxnSpPr>
          <p:spPr>
            <a:xfrm>
              <a:off x="3708697" y="4648201"/>
              <a:ext cx="1338262" cy="412751"/>
            </a:xfrm>
            <a:prstGeom prst="bentConnector3">
              <a:avLst>
                <a:gd name="adj1" fmla="val 202"/>
              </a:avLst>
            </a:prstGeom>
            <a:ln w="12700">
              <a:solidFill>
                <a:srgbClr val="AB15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12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988616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57" y="304800"/>
            <a:ext cx="7820443" cy="68071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Dispatcher (N-tier) Design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80948" y="1220724"/>
            <a:ext cx="9764406" cy="5223662"/>
            <a:chOff x="73588" y="1005840"/>
            <a:chExt cx="8876733" cy="4748784"/>
          </a:xfrm>
        </p:grpSpPr>
        <p:grpSp>
          <p:nvGrpSpPr>
            <p:cNvPr id="39" name="Group 38"/>
            <p:cNvGrpSpPr/>
            <p:nvPr/>
          </p:nvGrpSpPr>
          <p:grpSpPr>
            <a:xfrm>
              <a:off x="2302756" y="1005840"/>
              <a:ext cx="5410402" cy="4748784"/>
              <a:chOff x="2933700" y="1559459"/>
              <a:chExt cx="3290999" cy="4253965"/>
            </a:xfrm>
          </p:grpSpPr>
          <p:sp>
            <p:nvSpPr>
              <p:cNvPr id="40" name="Rectangle 14"/>
              <p:cNvSpPr>
                <a:spLocks noChangeArrowheads="1"/>
              </p:cNvSpPr>
              <p:nvPr/>
            </p:nvSpPr>
            <p:spPr bwMode="auto">
              <a:xfrm>
                <a:off x="2933700" y="1577975"/>
                <a:ext cx="3276600" cy="4235449"/>
              </a:xfrm>
              <a:prstGeom prst="rect">
                <a:avLst/>
              </a:prstGeom>
              <a:solidFill>
                <a:srgbClr val="CCECFF"/>
              </a:solidFill>
              <a:ln w="381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46" name="Text Box 22"/>
              <p:cNvSpPr txBox="1">
                <a:spLocks noChangeArrowheads="1"/>
              </p:cNvSpPr>
              <p:nvPr/>
            </p:nvSpPr>
            <p:spPr bwMode="auto">
              <a:xfrm>
                <a:off x="5471189" y="1559459"/>
                <a:ext cx="753510" cy="32332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en-US" sz="1980" dirty="0">
                    <a:solidFill>
                      <a:srgbClr val="000000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Server</a:t>
                </a:r>
              </a:p>
            </p:txBody>
          </p:sp>
          <p:sp>
            <p:nvSpPr>
              <p:cNvPr id="47" name="Line 21"/>
              <p:cNvSpPr>
                <a:spLocks noChangeShapeType="1"/>
              </p:cNvSpPr>
              <p:nvPr/>
            </p:nvSpPr>
            <p:spPr bwMode="auto">
              <a:xfrm>
                <a:off x="2933700" y="2878243"/>
                <a:ext cx="3276600" cy="0"/>
              </a:xfrm>
              <a:prstGeom prst="line">
                <a:avLst/>
              </a:prstGeom>
              <a:noFill/>
              <a:ln w="38100" cmpd="dbl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 sz="198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</p:grpSp>
        <p:sp>
          <p:nvSpPr>
            <p:cNvPr id="22" name="Text Box 32"/>
            <p:cNvSpPr txBox="1">
              <a:spLocks noChangeArrowheads="1"/>
            </p:cNvSpPr>
            <p:nvPr/>
          </p:nvSpPr>
          <p:spPr bwMode="auto">
            <a:xfrm>
              <a:off x="2590737" y="2782955"/>
              <a:ext cx="1528625" cy="525331"/>
            </a:xfrm>
            <a:prstGeom prst="rect">
              <a:avLst/>
            </a:prstGeom>
            <a:solidFill>
              <a:srgbClr val="FFFDA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 anchor="ctr"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760" dirty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Dispatcher</a:t>
              </a:r>
            </a:p>
          </p:txBody>
        </p:sp>
        <p:sp>
          <p:nvSpPr>
            <p:cNvPr id="23" name="Text Box 33"/>
            <p:cNvSpPr txBox="1">
              <a:spLocks noChangeArrowheads="1"/>
            </p:cNvSpPr>
            <p:nvPr/>
          </p:nvSpPr>
          <p:spPr bwMode="auto">
            <a:xfrm>
              <a:off x="6141240" y="3762956"/>
              <a:ext cx="1281113" cy="898776"/>
            </a:xfrm>
            <a:prstGeom prst="rect">
              <a:avLst/>
            </a:prstGeom>
            <a:solidFill>
              <a:srgbClr val="A6FB7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anchor="ctr" anchorCtr="0">
              <a:no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760" dirty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Business processing</a:t>
              </a:r>
            </a:p>
          </p:txBody>
        </p:sp>
        <p:sp>
          <p:nvSpPr>
            <p:cNvPr id="25" name="Text Box 35"/>
            <p:cNvSpPr txBox="1">
              <a:spLocks noChangeArrowheads="1"/>
            </p:cNvSpPr>
            <p:nvPr/>
          </p:nvSpPr>
          <p:spPr bwMode="auto">
            <a:xfrm rot="16200000">
              <a:off x="1725220" y="4215975"/>
              <a:ext cx="1814833" cy="3301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760" dirty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Usually use </a:t>
              </a:r>
              <a:r>
                <a:rPr lang="en-US" sz="1760" dirty="0">
                  <a:solidFill>
                    <a:srgbClr val="C00000"/>
                  </a:solidFill>
                  <a:latin typeface="Gill Sans MT" charset="0"/>
                  <a:ea typeface="Gill Sans MT" charset="0"/>
                  <a:cs typeface="Gill Sans MT" charset="0"/>
                </a:rPr>
                <a:t>forward</a:t>
              </a:r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1096154" y="1342432"/>
              <a:ext cx="1480294" cy="1590668"/>
            </a:xfrm>
            <a:prstGeom prst="line">
              <a:avLst/>
            </a:prstGeom>
            <a:noFill/>
            <a:ln w="19050">
              <a:solidFill>
                <a:srgbClr val="990000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sz="198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 flipV="1">
              <a:off x="1096153" y="3230856"/>
              <a:ext cx="1480295" cy="1140525"/>
            </a:xfrm>
            <a:prstGeom prst="line">
              <a:avLst/>
            </a:prstGeom>
            <a:noFill/>
            <a:ln w="19050">
              <a:solidFill>
                <a:srgbClr val="990000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sz="198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1096153" y="2852143"/>
              <a:ext cx="1480295" cy="236954"/>
            </a:xfrm>
            <a:prstGeom prst="line">
              <a:avLst/>
            </a:prstGeom>
            <a:noFill/>
            <a:ln w="19050">
              <a:solidFill>
                <a:srgbClr val="990000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sz="198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29" name="Text Box 39"/>
            <p:cNvSpPr txBox="1">
              <a:spLocks noChangeArrowheads="1"/>
            </p:cNvSpPr>
            <p:nvPr/>
          </p:nvSpPr>
          <p:spPr bwMode="auto">
            <a:xfrm rot="465102">
              <a:off x="1196675" y="2550139"/>
              <a:ext cx="1064103" cy="74869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980">
                  <a:latin typeface="Gill Sans MT" charset="0"/>
                  <a:ea typeface="Gill Sans MT" charset="0"/>
                  <a:cs typeface="Gill Sans MT" charset="0"/>
                </a:rPr>
                <a:t>Request</a:t>
              </a:r>
            </a:p>
            <a:p>
              <a:pPr algn="ctr">
                <a:lnSpc>
                  <a:spcPct val="120000"/>
                </a:lnSpc>
              </a:pPr>
              <a:r>
                <a:rPr lang="en-US" sz="1980" dirty="0">
                  <a:latin typeface="Gill Sans MT" charset="0"/>
                  <a:ea typeface="Gill Sans MT" charset="0"/>
                  <a:cs typeface="Gill Sans MT" charset="0"/>
                </a:rPr>
                <a:t>Response</a:t>
              </a: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73588" y="4035767"/>
              <a:ext cx="1183251" cy="1022038"/>
              <a:chOff x="1301709" y="2902155"/>
              <a:chExt cx="1545188" cy="1285695"/>
            </a:xfrm>
          </p:grpSpPr>
          <p:pic>
            <p:nvPicPr>
              <p:cNvPr id="31" name="Picture 30" descr="72883965.png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47800" y="2902155"/>
                <a:ext cx="1215420" cy="906682"/>
              </a:xfrm>
              <a:prstGeom prst="rect">
                <a:avLst/>
              </a:prstGeom>
            </p:spPr>
          </p:pic>
          <p:sp>
            <p:nvSpPr>
              <p:cNvPr id="32" name="TextBox 31"/>
              <p:cNvSpPr txBox="1"/>
              <p:nvPr/>
            </p:nvSpPr>
            <p:spPr>
              <a:xfrm>
                <a:off x="1301709" y="3733800"/>
                <a:ext cx="1545188" cy="454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980" dirty="0">
                    <a:latin typeface="Gill Sans MT" charset="0"/>
                    <a:ea typeface="Gill Sans MT" charset="0"/>
                    <a:cs typeface="Gill Sans MT" charset="0"/>
                  </a:rPr>
                  <a:t>Web client</a:t>
                </a: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73588" y="2533543"/>
              <a:ext cx="1183251" cy="1022038"/>
              <a:chOff x="1301709" y="2902155"/>
              <a:chExt cx="1545188" cy="1285695"/>
            </a:xfrm>
          </p:grpSpPr>
          <p:pic>
            <p:nvPicPr>
              <p:cNvPr id="34" name="Picture 33" descr="72883965.png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47800" y="2902155"/>
                <a:ext cx="1215420" cy="906682"/>
              </a:xfrm>
              <a:prstGeom prst="rect">
                <a:avLst/>
              </a:prstGeom>
            </p:spPr>
          </p:pic>
          <p:sp>
            <p:nvSpPr>
              <p:cNvPr id="35" name="TextBox 34"/>
              <p:cNvSpPr txBox="1"/>
              <p:nvPr/>
            </p:nvSpPr>
            <p:spPr>
              <a:xfrm>
                <a:off x="1301709" y="3733800"/>
                <a:ext cx="1545188" cy="454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980" dirty="0">
                    <a:latin typeface="Gill Sans MT" charset="0"/>
                    <a:ea typeface="Gill Sans MT" charset="0"/>
                    <a:cs typeface="Gill Sans MT" charset="0"/>
                  </a:rPr>
                  <a:t>Web client</a:t>
                </a:r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73588" y="1014984"/>
              <a:ext cx="1183251" cy="1022038"/>
              <a:chOff x="1301709" y="2902155"/>
              <a:chExt cx="1545188" cy="1285695"/>
            </a:xfrm>
          </p:grpSpPr>
          <p:pic>
            <p:nvPicPr>
              <p:cNvPr id="37" name="Picture 36" descr="72883965.png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47800" y="2902155"/>
                <a:ext cx="1215420" cy="906682"/>
              </a:xfrm>
              <a:prstGeom prst="rect">
                <a:avLst/>
              </a:prstGeom>
            </p:spPr>
          </p:pic>
          <p:sp>
            <p:nvSpPr>
              <p:cNvPr id="38" name="TextBox 37"/>
              <p:cNvSpPr txBox="1"/>
              <p:nvPr/>
            </p:nvSpPr>
            <p:spPr>
              <a:xfrm>
                <a:off x="1301709" y="3733800"/>
                <a:ext cx="1545188" cy="454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980" dirty="0">
                    <a:latin typeface="Gill Sans MT" charset="0"/>
                    <a:ea typeface="Gill Sans MT" charset="0"/>
                    <a:cs typeface="Gill Sans MT" charset="0"/>
                  </a:rPr>
                  <a:t>Web client</a:t>
                </a:r>
              </a:p>
            </p:txBody>
          </p:sp>
        </p:grpSp>
        <p:sp>
          <p:nvSpPr>
            <p:cNvPr id="54" name="Text Box 32"/>
            <p:cNvSpPr txBox="1">
              <a:spLocks noChangeArrowheads="1"/>
            </p:cNvSpPr>
            <p:nvPr/>
          </p:nvSpPr>
          <p:spPr bwMode="auto">
            <a:xfrm>
              <a:off x="3021738" y="3591520"/>
              <a:ext cx="1420114" cy="584775"/>
            </a:xfrm>
            <a:prstGeom prst="rect">
              <a:avLst/>
            </a:prstGeom>
            <a:solidFill>
              <a:srgbClr val="FFD6A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 anchor="ctr">
              <a:no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760" dirty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Component</a:t>
              </a:r>
            </a:p>
            <a:p>
              <a:pPr algn="ctr">
                <a:lnSpc>
                  <a:spcPct val="85000"/>
                </a:lnSpc>
              </a:pPr>
              <a:r>
                <a:rPr lang="en-US" sz="1760" dirty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presentation</a:t>
              </a:r>
            </a:p>
          </p:txBody>
        </p:sp>
        <p:sp>
          <p:nvSpPr>
            <p:cNvPr id="55" name="Text Box 32"/>
            <p:cNvSpPr txBox="1">
              <a:spLocks noChangeArrowheads="1"/>
            </p:cNvSpPr>
            <p:nvPr/>
          </p:nvSpPr>
          <p:spPr bwMode="auto">
            <a:xfrm>
              <a:off x="3021738" y="4253673"/>
              <a:ext cx="1420114" cy="584775"/>
            </a:xfrm>
            <a:prstGeom prst="rect">
              <a:avLst/>
            </a:prstGeom>
            <a:solidFill>
              <a:srgbClr val="FFD6A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 anchor="ctr">
              <a:no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760" dirty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Component presentation</a:t>
              </a:r>
            </a:p>
          </p:txBody>
        </p:sp>
        <p:sp>
          <p:nvSpPr>
            <p:cNvPr id="56" name="Text Box 32"/>
            <p:cNvSpPr txBox="1">
              <a:spLocks noChangeArrowheads="1"/>
            </p:cNvSpPr>
            <p:nvPr/>
          </p:nvSpPr>
          <p:spPr bwMode="auto">
            <a:xfrm>
              <a:off x="3021738" y="4900060"/>
              <a:ext cx="1420114" cy="584775"/>
            </a:xfrm>
            <a:prstGeom prst="rect">
              <a:avLst/>
            </a:prstGeom>
            <a:solidFill>
              <a:srgbClr val="FFD6A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 anchor="ctr">
              <a:no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760" dirty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Component presentation</a:t>
              </a:r>
            </a:p>
          </p:txBody>
        </p:sp>
        <p:sp>
          <p:nvSpPr>
            <p:cNvPr id="57" name="Text Box 33"/>
            <p:cNvSpPr txBox="1">
              <a:spLocks noChangeArrowheads="1"/>
            </p:cNvSpPr>
            <p:nvPr/>
          </p:nvSpPr>
          <p:spPr bwMode="auto">
            <a:xfrm>
              <a:off x="4816610" y="3718216"/>
              <a:ext cx="904910" cy="330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60" dirty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Data</a:t>
              </a:r>
            </a:p>
          </p:txBody>
        </p:sp>
        <p:sp>
          <p:nvSpPr>
            <p:cNvPr id="68" name="Text Box 33"/>
            <p:cNvSpPr txBox="1">
              <a:spLocks noChangeArrowheads="1"/>
            </p:cNvSpPr>
            <p:nvPr/>
          </p:nvSpPr>
          <p:spPr bwMode="auto">
            <a:xfrm>
              <a:off x="4816610" y="4380375"/>
              <a:ext cx="904910" cy="330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60" dirty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Data</a:t>
              </a:r>
            </a:p>
          </p:txBody>
        </p:sp>
        <p:grpSp>
          <p:nvGrpSpPr>
            <p:cNvPr id="72" name="Group 25"/>
            <p:cNvGrpSpPr>
              <a:grpSpLocks/>
            </p:cNvGrpSpPr>
            <p:nvPr/>
          </p:nvGrpSpPr>
          <p:grpSpPr bwMode="auto">
            <a:xfrm>
              <a:off x="7924796" y="2787968"/>
              <a:ext cx="1025525" cy="822326"/>
              <a:chOff x="4374" y="2282"/>
              <a:chExt cx="646" cy="518"/>
            </a:xfrm>
          </p:grpSpPr>
          <p:sp>
            <p:nvSpPr>
              <p:cNvPr id="74" name="AutoShape 27"/>
              <p:cNvSpPr>
                <a:spLocks noChangeArrowheads="1"/>
              </p:cNvSpPr>
              <p:nvPr/>
            </p:nvSpPr>
            <p:spPr bwMode="auto">
              <a:xfrm>
                <a:off x="4385" y="2282"/>
                <a:ext cx="635" cy="518"/>
              </a:xfrm>
              <a:prstGeom prst="flowChartMagneticDisk">
                <a:avLst/>
              </a:prstGeom>
              <a:solidFill>
                <a:srgbClr val="CCECFF"/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760"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sp>
            <p:nvSpPr>
              <p:cNvPr id="75" name="Text Box 29"/>
              <p:cNvSpPr txBox="1">
                <a:spLocks noChangeArrowheads="1"/>
              </p:cNvSpPr>
              <p:nvPr/>
            </p:nvSpPr>
            <p:spPr bwMode="auto">
              <a:xfrm>
                <a:off x="4374" y="2475"/>
                <a:ext cx="587" cy="2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1760">
                    <a:solidFill>
                      <a:srgbClr val="000000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Database</a:t>
                </a:r>
                <a:endParaRPr lang="en-US" sz="1760" dirty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</p:grpSp>
        <p:sp>
          <p:nvSpPr>
            <p:cNvPr id="76" name="Rectangle 15"/>
            <p:cNvSpPr>
              <a:spLocks noChangeArrowheads="1"/>
            </p:cNvSpPr>
            <p:nvPr/>
          </p:nvSpPr>
          <p:spPr bwMode="auto">
            <a:xfrm>
              <a:off x="3915528" y="1395984"/>
              <a:ext cx="2266281" cy="794147"/>
            </a:xfrm>
            <a:prstGeom prst="rect">
              <a:avLst/>
            </a:prstGeom>
            <a:solidFill>
              <a:srgbClr val="66CCFF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98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77" name="Oval 17"/>
            <p:cNvSpPr>
              <a:spLocks noChangeArrowheads="1"/>
            </p:cNvSpPr>
            <p:nvPr/>
          </p:nvSpPr>
          <p:spPr bwMode="auto">
            <a:xfrm>
              <a:off x="4057171" y="1660700"/>
              <a:ext cx="283285" cy="264716"/>
            </a:xfrm>
            <a:prstGeom prst="ellipse">
              <a:avLst/>
            </a:prstGeom>
            <a:solidFill>
              <a:srgbClr val="0347F1"/>
            </a:solidFill>
            <a:ln w="12700">
              <a:solidFill>
                <a:srgbClr val="0347F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98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78" name="Oval 18"/>
            <p:cNvSpPr>
              <a:spLocks noChangeArrowheads="1"/>
            </p:cNvSpPr>
            <p:nvPr/>
          </p:nvSpPr>
          <p:spPr bwMode="auto">
            <a:xfrm>
              <a:off x="4623741" y="1660700"/>
              <a:ext cx="283285" cy="264716"/>
            </a:xfrm>
            <a:prstGeom prst="ellipse">
              <a:avLst/>
            </a:prstGeom>
            <a:solidFill>
              <a:srgbClr val="0347F1"/>
            </a:solidFill>
            <a:ln w="12700">
              <a:solidFill>
                <a:srgbClr val="0347F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98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79" name="Oval 19"/>
            <p:cNvSpPr>
              <a:spLocks noChangeArrowheads="1"/>
            </p:cNvSpPr>
            <p:nvPr/>
          </p:nvSpPr>
          <p:spPr bwMode="auto">
            <a:xfrm>
              <a:off x="5190312" y="1660700"/>
              <a:ext cx="283285" cy="264716"/>
            </a:xfrm>
            <a:prstGeom prst="ellipse">
              <a:avLst/>
            </a:prstGeom>
            <a:solidFill>
              <a:srgbClr val="0347F1"/>
            </a:solidFill>
            <a:ln w="12700">
              <a:solidFill>
                <a:srgbClr val="0347F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98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80" name="Oval 20"/>
            <p:cNvSpPr>
              <a:spLocks noChangeArrowheads="1"/>
            </p:cNvSpPr>
            <p:nvPr/>
          </p:nvSpPr>
          <p:spPr bwMode="auto">
            <a:xfrm>
              <a:off x="5756882" y="1660700"/>
              <a:ext cx="283285" cy="264716"/>
            </a:xfrm>
            <a:prstGeom prst="ellipse">
              <a:avLst/>
            </a:prstGeom>
            <a:solidFill>
              <a:srgbClr val="0347F1"/>
            </a:solidFill>
            <a:ln w="12700">
              <a:solidFill>
                <a:srgbClr val="0347F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 sz="198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cxnSp>
          <p:nvCxnSpPr>
            <p:cNvPr id="82" name="Elbow Connector 81"/>
            <p:cNvCxnSpPr>
              <a:endCxn id="54" idx="1"/>
            </p:cNvCxnSpPr>
            <p:nvPr/>
          </p:nvCxnSpPr>
          <p:spPr>
            <a:xfrm rot="16200000" flipH="1">
              <a:off x="2636271" y="3498441"/>
              <a:ext cx="565422" cy="205511"/>
            </a:xfrm>
            <a:prstGeom prst="bentConnector2">
              <a:avLst/>
            </a:prstGeom>
            <a:ln w="19050">
              <a:solidFill>
                <a:srgbClr val="99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Elbow Connector 82"/>
            <p:cNvCxnSpPr>
              <a:endCxn id="55" idx="1"/>
            </p:cNvCxnSpPr>
            <p:nvPr/>
          </p:nvCxnSpPr>
          <p:spPr>
            <a:xfrm rot="16200000" flipH="1">
              <a:off x="2305196" y="3829518"/>
              <a:ext cx="1227575" cy="205509"/>
            </a:xfrm>
            <a:prstGeom prst="bentConnector2">
              <a:avLst/>
            </a:prstGeom>
            <a:ln w="19050">
              <a:solidFill>
                <a:srgbClr val="99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Elbow Connector 84"/>
            <p:cNvCxnSpPr>
              <a:endCxn id="56" idx="1"/>
            </p:cNvCxnSpPr>
            <p:nvPr/>
          </p:nvCxnSpPr>
          <p:spPr>
            <a:xfrm rot="16200000" flipH="1">
              <a:off x="1982005" y="4152714"/>
              <a:ext cx="1873961" cy="205505"/>
            </a:xfrm>
            <a:prstGeom prst="bentConnector2">
              <a:avLst/>
            </a:prstGeom>
            <a:ln w="19050">
              <a:solidFill>
                <a:srgbClr val="99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>
              <a:stCxn id="54" idx="3"/>
              <a:endCxn id="57" idx="1"/>
            </p:cNvCxnSpPr>
            <p:nvPr/>
          </p:nvCxnSpPr>
          <p:spPr>
            <a:xfrm>
              <a:off x="4441852" y="3883908"/>
              <a:ext cx="374758" cy="3377"/>
            </a:xfrm>
            <a:prstGeom prst="straightConnector1">
              <a:avLst/>
            </a:prstGeom>
            <a:ln w="19050">
              <a:solidFill>
                <a:srgbClr val="99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55" idx="3"/>
              <a:endCxn id="68" idx="1"/>
            </p:cNvCxnSpPr>
            <p:nvPr/>
          </p:nvCxnSpPr>
          <p:spPr>
            <a:xfrm>
              <a:off x="4441852" y="4546061"/>
              <a:ext cx="374758" cy="3383"/>
            </a:xfrm>
            <a:prstGeom prst="straightConnector1">
              <a:avLst/>
            </a:prstGeom>
            <a:ln w="19050">
              <a:solidFill>
                <a:srgbClr val="99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Elbow Connector 92"/>
            <p:cNvCxnSpPr>
              <a:endCxn id="68" idx="2"/>
            </p:cNvCxnSpPr>
            <p:nvPr/>
          </p:nvCxnSpPr>
          <p:spPr>
            <a:xfrm flipV="1">
              <a:off x="4441852" y="4718513"/>
              <a:ext cx="827213" cy="473935"/>
            </a:xfrm>
            <a:prstGeom prst="bentConnector2">
              <a:avLst/>
            </a:prstGeom>
            <a:ln w="19050">
              <a:solidFill>
                <a:srgbClr val="99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/>
            <p:nvPr/>
          </p:nvCxnSpPr>
          <p:spPr>
            <a:xfrm>
              <a:off x="5721520" y="3883908"/>
              <a:ext cx="414577" cy="3377"/>
            </a:xfrm>
            <a:prstGeom prst="straightConnector1">
              <a:avLst/>
            </a:prstGeom>
            <a:ln w="19050">
              <a:solidFill>
                <a:srgbClr val="99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68" idx="3"/>
            </p:cNvCxnSpPr>
            <p:nvPr/>
          </p:nvCxnSpPr>
          <p:spPr>
            <a:xfrm>
              <a:off x="5721520" y="4549444"/>
              <a:ext cx="414577" cy="0"/>
            </a:xfrm>
            <a:prstGeom prst="straightConnector1">
              <a:avLst/>
            </a:prstGeom>
            <a:ln w="19050">
              <a:solidFill>
                <a:srgbClr val="99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Elbow Connector 102"/>
            <p:cNvCxnSpPr>
              <a:stCxn id="57" idx="0"/>
              <a:endCxn id="74" idx="2"/>
            </p:cNvCxnSpPr>
            <p:nvPr/>
          </p:nvCxnSpPr>
          <p:spPr>
            <a:xfrm rot="5400000" flipH="1" flipV="1">
              <a:off x="6346121" y="2122076"/>
              <a:ext cx="519085" cy="2673197"/>
            </a:xfrm>
            <a:prstGeom prst="bentConnector2">
              <a:avLst/>
            </a:prstGeom>
            <a:ln w="19050">
              <a:solidFill>
                <a:srgbClr val="99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335280" y="6568441"/>
            <a:ext cx="9387840" cy="884722"/>
          </a:xfrm>
        </p:spPr>
        <p:txBody>
          <a:bodyPr>
            <a:normAutofit fontScale="92500"/>
          </a:bodyPr>
          <a:lstStyle/>
          <a:p>
            <a:pPr marL="40164">
              <a:lnSpc>
                <a:spcPct val="110000"/>
              </a:lnSpc>
              <a:spcBef>
                <a:spcPts val="770"/>
              </a:spcBef>
              <a:buClr>
                <a:schemeClr val="tx1"/>
              </a:buClr>
              <a:buSzPct val="100000"/>
            </a:pP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Requests are sent to a dispatcher that then forward the requests to another component (using </a:t>
            </a:r>
            <a:r>
              <a:rPr lang="en-US" sz="1980" i="1" dirty="0">
                <a:latin typeface="Verdana" charset="0"/>
                <a:ea typeface="Verdana" charset="0"/>
                <a:cs typeface="Verdana" charset="0"/>
              </a:rPr>
              <a:t>forward</a:t>
            </a: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 or </a:t>
            </a:r>
            <a:r>
              <a:rPr lang="en-US" sz="1980" i="1" dirty="0">
                <a:latin typeface="Verdana" charset="0"/>
                <a:ea typeface="Verdana" charset="0"/>
                <a:cs typeface="Verdana" charset="0"/>
              </a:rPr>
              <a:t>redirect </a:t>
            </a: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control connection) </a:t>
            </a:r>
            <a:endParaRPr lang="en-US" sz="22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13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421674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334771"/>
            <a:ext cx="6959383" cy="68071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Model View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460" y="1203960"/>
            <a:ext cx="9304020" cy="5578247"/>
          </a:xfrm>
        </p:spPr>
        <p:txBody>
          <a:bodyPr>
            <a:normAutofit/>
          </a:bodyPr>
          <a:lstStyle/>
          <a:p>
            <a:pPr marL="263684" indent="-263684">
              <a:lnSpc>
                <a:spcPct val="110000"/>
              </a:lnSpc>
              <a:buClr>
                <a:schemeClr val="tx1"/>
              </a:buClr>
              <a:buSzPct val="100000"/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An abstraction frequently used in web app design</a:t>
            </a:r>
          </a:p>
          <a:p>
            <a:pPr marL="263684" indent="-263684">
              <a:lnSpc>
                <a:spcPct val="110000"/>
              </a:lnSpc>
              <a:buClr>
                <a:schemeClr val="tx1"/>
              </a:buClr>
              <a:buSzPct val="100000"/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Provide a way to divide the responsibilities of objects</a:t>
            </a:r>
          </a:p>
          <a:p>
            <a:pPr marL="263684" indent="-263684">
              <a:lnSpc>
                <a:spcPct val="110000"/>
              </a:lnSpc>
              <a:buClr>
                <a:schemeClr val="tx1"/>
              </a:buClr>
              <a:buSzPct val="100000"/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Decreases coupling between objects and layers (supports easier maintenance)</a:t>
            </a:r>
          </a:p>
          <a:p>
            <a:pPr marL="263684" indent="-263684">
              <a:lnSpc>
                <a:spcPct val="110000"/>
              </a:lnSpc>
              <a:buClr>
                <a:schemeClr val="tx1"/>
              </a:buClr>
              <a:buSzPct val="100000"/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Help divide the work (supports development expertise areas)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14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40811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557" y="228600"/>
            <a:ext cx="7972843" cy="68071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Model View Controller (2)</a:t>
            </a:r>
            <a:endParaRPr lang="en-US" dirty="0"/>
          </a:p>
        </p:txBody>
      </p:sp>
      <p:sp>
        <p:nvSpPr>
          <p:cNvPr id="9" name="AutoShape 4"/>
          <p:cNvSpPr>
            <a:spLocks noChangeArrowheads="1"/>
          </p:cNvSpPr>
          <p:nvPr/>
        </p:nvSpPr>
        <p:spPr bwMode="auto">
          <a:xfrm>
            <a:off x="3017521" y="1455420"/>
            <a:ext cx="4021614" cy="1966278"/>
          </a:xfrm>
          <a:prstGeom prst="roundRect">
            <a:avLst>
              <a:gd name="adj" fmla="val 16667"/>
            </a:avLst>
          </a:prstGeom>
          <a:solidFill>
            <a:srgbClr val="A8D7FF">
              <a:alpha val="5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4142105" y="1539240"/>
            <a:ext cx="1774190" cy="397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980">
                <a:latin typeface="Gill Sans MT"/>
                <a:cs typeface="Gill Sans MT"/>
              </a:rPr>
              <a:t>Model</a:t>
            </a:r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3165951" y="2031413"/>
            <a:ext cx="3791109" cy="1311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Encapsulates application state</a:t>
            </a:r>
          </a:p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Responds to state queries</a:t>
            </a:r>
          </a:p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Exposes application functionality</a:t>
            </a:r>
          </a:p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Notifies views of changes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167641" y="4374012"/>
            <a:ext cx="4021614" cy="1966278"/>
          </a:xfrm>
          <a:prstGeom prst="roundRect">
            <a:avLst>
              <a:gd name="adj" fmla="val 16667"/>
            </a:avLst>
          </a:prstGeom>
          <a:solidFill>
            <a:srgbClr val="FFFDA9">
              <a:alpha val="6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13" name="Text Box 8"/>
          <p:cNvSpPr txBox="1">
            <a:spLocks noChangeArrowheads="1"/>
          </p:cNvSpPr>
          <p:nvPr/>
        </p:nvSpPr>
        <p:spPr bwMode="auto">
          <a:xfrm>
            <a:off x="1444149" y="4383281"/>
            <a:ext cx="1774190" cy="397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980" dirty="0">
                <a:latin typeface="Gill Sans MT"/>
                <a:cs typeface="Gill Sans MT"/>
              </a:rPr>
              <a:t>View</a:t>
            </a:r>
          </a:p>
        </p:txBody>
      </p:sp>
      <p:sp>
        <p:nvSpPr>
          <p:cNvPr id="14" name="Text Box 9"/>
          <p:cNvSpPr txBox="1">
            <a:spLocks noChangeArrowheads="1"/>
          </p:cNvSpPr>
          <p:nvPr/>
        </p:nvSpPr>
        <p:spPr bwMode="auto">
          <a:xfrm>
            <a:off x="261518" y="4838395"/>
            <a:ext cx="3890645" cy="1311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Renders the model</a:t>
            </a:r>
          </a:p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Requests updates from the model</a:t>
            </a:r>
          </a:p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Sends user inputs to controller</a:t>
            </a:r>
          </a:p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Allows controller to select view</a:t>
            </a:r>
          </a:p>
        </p:txBody>
      </p:sp>
      <p:sp>
        <p:nvSpPr>
          <p:cNvPr id="15" name="AutoShape 10"/>
          <p:cNvSpPr>
            <a:spLocks noChangeArrowheads="1"/>
          </p:cNvSpPr>
          <p:nvPr/>
        </p:nvSpPr>
        <p:spPr bwMode="auto">
          <a:xfrm>
            <a:off x="5860416" y="4374012"/>
            <a:ext cx="4021614" cy="1966278"/>
          </a:xfrm>
          <a:prstGeom prst="roundRect">
            <a:avLst>
              <a:gd name="adj" fmla="val 16667"/>
            </a:avLst>
          </a:prstGeom>
          <a:solidFill>
            <a:srgbClr val="FFD7D6">
              <a:alpha val="6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16" name="Text Box 11"/>
          <p:cNvSpPr txBox="1">
            <a:spLocks noChangeArrowheads="1"/>
          </p:cNvSpPr>
          <p:nvPr/>
        </p:nvSpPr>
        <p:spPr bwMode="auto">
          <a:xfrm>
            <a:off x="6852285" y="4370653"/>
            <a:ext cx="2039620" cy="397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980">
                <a:latin typeface="Gill Sans MT"/>
                <a:cs typeface="Gill Sans MT"/>
              </a:rPr>
              <a:t>Controller</a:t>
            </a:r>
            <a:endParaRPr lang="en-US" sz="1980" dirty="0">
              <a:latin typeface="Gill Sans MT"/>
              <a:cs typeface="Gill Sans MT"/>
            </a:endParaRPr>
          </a:p>
        </p:txBody>
      </p:sp>
      <p:sp>
        <p:nvSpPr>
          <p:cNvPr id="17" name="Text Box 12"/>
          <p:cNvSpPr txBox="1">
            <a:spLocks noChangeArrowheads="1"/>
          </p:cNvSpPr>
          <p:nvPr/>
        </p:nvSpPr>
        <p:spPr bwMode="auto">
          <a:xfrm>
            <a:off x="5837715" y="4882170"/>
            <a:ext cx="4067016" cy="1311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Defines application behavior</a:t>
            </a:r>
          </a:p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Maps user actions to model updates</a:t>
            </a:r>
          </a:p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Selects a view for response</a:t>
            </a:r>
          </a:p>
          <a:p>
            <a:pPr>
              <a:buFontTx/>
              <a:buChar char="•"/>
            </a:pPr>
            <a:r>
              <a:rPr lang="en-US" sz="1980" dirty="0">
                <a:latin typeface="Gill Sans MT"/>
                <a:cs typeface="Gill Sans MT"/>
              </a:rPr>
              <a:t> One view for each function</a:t>
            </a:r>
          </a:p>
        </p:txBody>
      </p:sp>
      <p:sp>
        <p:nvSpPr>
          <p:cNvPr id="18" name="Rectangle 13"/>
          <p:cNvSpPr>
            <a:spLocks noChangeArrowheads="1"/>
          </p:cNvSpPr>
          <p:nvPr/>
        </p:nvSpPr>
        <p:spPr bwMode="auto">
          <a:xfrm>
            <a:off x="3289935" y="6855615"/>
            <a:ext cx="6768465" cy="498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44939" lvl="1">
              <a:lnSpc>
                <a:spcPct val="90000"/>
              </a:lnSpc>
              <a:spcBef>
                <a:spcPct val="20000"/>
              </a:spcBef>
            </a:pPr>
            <a:r>
              <a:rPr lang="en-US" sz="1320" dirty="0">
                <a:latin typeface="Verdana" charset="0"/>
                <a:ea typeface="Verdana" charset="0"/>
                <a:cs typeface="Verdana" charset="0"/>
              </a:rPr>
              <a:t>[Graphic from Designing Enterprise Applications with the Java 2 Platform,  </a:t>
            </a:r>
          </a:p>
          <a:p>
            <a:pPr marL="144939" lvl="1">
              <a:lnSpc>
                <a:spcPct val="90000"/>
              </a:lnSpc>
              <a:spcBef>
                <a:spcPct val="20000"/>
              </a:spcBef>
            </a:pPr>
            <a:r>
              <a:rPr lang="en-US" sz="1320" dirty="0">
                <a:latin typeface="Verdana" charset="0"/>
                <a:ea typeface="Verdana" charset="0"/>
                <a:cs typeface="Verdana" charset="0"/>
              </a:rPr>
              <a:t>  Enterprise Edition, Nicholas </a:t>
            </a:r>
            <a:r>
              <a:rPr lang="en-US" sz="1320" dirty="0" err="1">
                <a:latin typeface="Verdana" charset="0"/>
                <a:ea typeface="Verdana" charset="0"/>
                <a:cs typeface="Verdana" charset="0"/>
              </a:rPr>
              <a:t>Kassem</a:t>
            </a:r>
            <a:r>
              <a:rPr lang="en-US" sz="1320" dirty="0">
                <a:latin typeface="Verdana" charset="0"/>
                <a:ea typeface="Verdana" charset="0"/>
                <a:cs typeface="Verdana" charset="0"/>
              </a:rPr>
              <a:t> et al., October 2000]</a:t>
            </a:r>
          </a:p>
        </p:txBody>
      </p:sp>
      <p:cxnSp>
        <p:nvCxnSpPr>
          <p:cNvPr id="19" name="AutoShape 14"/>
          <p:cNvCxnSpPr>
            <a:cxnSpLocks noChangeShapeType="1"/>
            <a:stCxn id="9" idx="1"/>
            <a:endCxn id="12" idx="0"/>
          </p:cNvCxnSpPr>
          <p:nvPr/>
        </p:nvCxnSpPr>
        <p:spPr bwMode="auto">
          <a:xfrm rot="10800000" flipV="1">
            <a:off x="2178450" y="2438559"/>
            <a:ext cx="839072" cy="1935452"/>
          </a:xfrm>
          <a:prstGeom prst="bentConnector2">
            <a:avLst/>
          </a:prstGeom>
          <a:noFill/>
          <a:ln w="38100">
            <a:solidFill>
              <a:schemeClr val="tx1"/>
            </a:solidFill>
            <a:miter lim="800000"/>
            <a:headEnd type="triangle" w="med" len="med"/>
            <a:tailEnd/>
          </a:ln>
        </p:spPr>
      </p:cxnSp>
      <p:cxnSp>
        <p:nvCxnSpPr>
          <p:cNvPr id="20" name="AutoShape 15"/>
          <p:cNvCxnSpPr>
            <a:cxnSpLocks noChangeShapeType="1"/>
            <a:stCxn id="9" idx="3"/>
            <a:endCxn id="16" idx="0"/>
          </p:cNvCxnSpPr>
          <p:nvPr/>
        </p:nvCxnSpPr>
        <p:spPr bwMode="auto">
          <a:xfrm>
            <a:off x="7039135" y="2438560"/>
            <a:ext cx="832961" cy="1932094"/>
          </a:xfrm>
          <a:prstGeom prst="bentConnector2">
            <a:avLst/>
          </a:prstGeom>
          <a:noFill/>
          <a:ln w="38100">
            <a:solidFill>
              <a:schemeClr val="tx1"/>
            </a:solidFill>
            <a:miter lim="800000"/>
            <a:headEnd type="triangle" w="med" len="med"/>
            <a:tailEnd/>
          </a:ln>
        </p:spPr>
      </p:cxnSp>
      <p:cxnSp>
        <p:nvCxnSpPr>
          <p:cNvPr id="21" name="AutoShape 16"/>
          <p:cNvCxnSpPr>
            <a:cxnSpLocks noChangeShapeType="1"/>
            <a:stCxn id="15" idx="1"/>
            <a:endCxn id="12" idx="3"/>
          </p:cNvCxnSpPr>
          <p:nvPr/>
        </p:nvCxnSpPr>
        <p:spPr bwMode="auto">
          <a:xfrm flipH="1">
            <a:off x="4189255" y="5357151"/>
            <a:ext cx="1671161" cy="0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22" name="Text Box 17"/>
          <p:cNvSpPr txBox="1">
            <a:spLocks noChangeArrowheads="1"/>
          </p:cNvSpPr>
          <p:nvPr/>
        </p:nvSpPr>
        <p:spPr bwMode="auto">
          <a:xfrm>
            <a:off x="502920" y="3235154"/>
            <a:ext cx="1692116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200" dirty="0">
                <a:latin typeface="Gill Sans MT"/>
                <a:cs typeface="Gill Sans MT"/>
              </a:rPr>
              <a:t>state query</a:t>
            </a:r>
          </a:p>
        </p:txBody>
      </p:sp>
      <p:sp>
        <p:nvSpPr>
          <p:cNvPr id="23" name="Text Box 18"/>
          <p:cNvSpPr txBox="1">
            <a:spLocks noChangeArrowheads="1"/>
          </p:cNvSpPr>
          <p:nvPr/>
        </p:nvSpPr>
        <p:spPr bwMode="auto">
          <a:xfrm>
            <a:off x="7888494" y="2739522"/>
            <a:ext cx="1725295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200" dirty="0">
                <a:latin typeface="Gill Sans MT"/>
                <a:cs typeface="Gill Sans MT"/>
              </a:rPr>
              <a:t>state change</a:t>
            </a:r>
          </a:p>
        </p:txBody>
      </p:sp>
      <p:sp>
        <p:nvSpPr>
          <p:cNvPr id="24" name="Text Box 19"/>
          <p:cNvSpPr txBox="1">
            <a:spLocks noChangeArrowheads="1"/>
          </p:cNvSpPr>
          <p:nvPr/>
        </p:nvSpPr>
        <p:spPr bwMode="auto">
          <a:xfrm>
            <a:off x="4505325" y="4724400"/>
            <a:ext cx="1049497" cy="579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  <a:spcBef>
                <a:spcPct val="50000"/>
              </a:spcBef>
            </a:pPr>
            <a:r>
              <a:rPr lang="en-US" sz="1980" dirty="0">
                <a:latin typeface="Gill Sans MT" charset="0"/>
                <a:ea typeface="Gill Sans MT" charset="0"/>
                <a:cs typeface="Gill Sans MT" charset="0"/>
              </a:rPr>
              <a:t>view select</a:t>
            </a:r>
          </a:p>
        </p:txBody>
      </p:sp>
      <p:sp>
        <p:nvSpPr>
          <p:cNvPr id="25" name="Line 20"/>
          <p:cNvSpPr>
            <a:spLocks noChangeShapeType="1"/>
          </p:cNvSpPr>
          <p:nvPr/>
        </p:nvSpPr>
        <p:spPr bwMode="auto">
          <a:xfrm>
            <a:off x="4344671" y="5926427"/>
            <a:ext cx="1513999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 type="triangle" w="med" len="med"/>
          </a:ln>
        </p:spPr>
        <p:txBody>
          <a:bodyPr/>
          <a:lstStyle/>
          <a:p>
            <a:endParaRPr lang="en-US" sz="1980">
              <a:latin typeface="Gill Sans MT"/>
              <a:cs typeface="Gill Sans MT"/>
            </a:endParaRPr>
          </a:p>
        </p:txBody>
      </p:sp>
      <p:grpSp>
        <p:nvGrpSpPr>
          <p:cNvPr id="26" name="Group 21"/>
          <p:cNvGrpSpPr>
            <a:grpSpLocks/>
          </p:cNvGrpSpPr>
          <p:nvPr/>
        </p:nvGrpSpPr>
        <p:grpSpPr bwMode="auto">
          <a:xfrm>
            <a:off x="2474366" y="3174337"/>
            <a:ext cx="543154" cy="1194435"/>
            <a:chOff x="1494" y="1658"/>
            <a:chExt cx="234" cy="684"/>
          </a:xfrm>
        </p:grpSpPr>
        <p:sp>
          <p:nvSpPr>
            <p:cNvPr id="27" name="Line 22"/>
            <p:cNvSpPr>
              <a:spLocks noChangeShapeType="1"/>
            </p:cNvSpPr>
            <p:nvPr/>
          </p:nvSpPr>
          <p:spPr bwMode="auto">
            <a:xfrm>
              <a:off x="1494" y="1665"/>
              <a:ext cx="0" cy="67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 sz="1980">
                <a:latin typeface="Gill Sans MT"/>
                <a:cs typeface="Gill Sans MT"/>
              </a:endParaRPr>
            </a:p>
          </p:txBody>
        </p:sp>
        <p:sp>
          <p:nvSpPr>
            <p:cNvPr id="28" name="Line 23"/>
            <p:cNvSpPr>
              <a:spLocks noChangeShapeType="1"/>
            </p:cNvSpPr>
            <p:nvPr/>
          </p:nvSpPr>
          <p:spPr bwMode="auto">
            <a:xfrm>
              <a:off x="1500" y="1658"/>
              <a:ext cx="22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 sz="1980">
                <a:latin typeface="Gill Sans MT"/>
                <a:cs typeface="Gill Sans MT"/>
              </a:endParaRPr>
            </a:p>
          </p:txBody>
        </p:sp>
      </p:grpSp>
      <p:sp>
        <p:nvSpPr>
          <p:cNvPr id="29" name="Text Box 24"/>
          <p:cNvSpPr txBox="1">
            <a:spLocks noChangeArrowheads="1"/>
          </p:cNvSpPr>
          <p:nvPr/>
        </p:nvSpPr>
        <p:spPr bwMode="auto">
          <a:xfrm>
            <a:off x="2454250" y="3662048"/>
            <a:ext cx="1590834" cy="6340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sz="2200">
                <a:latin typeface="Gill Sans MT"/>
                <a:cs typeface="Gill Sans MT"/>
              </a:rPr>
              <a:t>change notification</a:t>
            </a:r>
          </a:p>
        </p:txBody>
      </p:sp>
      <p:sp>
        <p:nvSpPr>
          <p:cNvPr id="30" name="Text Box 25"/>
          <p:cNvSpPr txBox="1">
            <a:spLocks noChangeArrowheads="1"/>
          </p:cNvSpPr>
          <p:nvPr/>
        </p:nvSpPr>
        <p:spPr bwMode="auto">
          <a:xfrm>
            <a:off x="4503580" y="5925188"/>
            <a:ext cx="1049496" cy="6340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  <a:spcBef>
                <a:spcPct val="50000"/>
              </a:spcBef>
            </a:pPr>
            <a:r>
              <a:rPr lang="en-US" sz="2200">
                <a:latin typeface="Gill Sans MT"/>
                <a:cs typeface="Gill Sans MT"/>
              </a:rPr>
              <a:t>user input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54887" y="1203960"/>
            <a:ext cx="1856793" cy="1288124"/>
            <a:chOff x="140806" y="1038778"/>
            <a:chExt cx="1687994" cy="1171022"/>
          </a:xfrm>
        </p:grpSpPr>
        <p:sp>
          <p:nvSpPr>
            <p:cNvPr id="8" name="Rectangle 2"/>
            <p:cNvSpPr>
              <a:spLocks noChangeArrowheads="1"/>
            </p:cNvSpPr>
            <p:nvPr/>
          </p:nvSpPr>
          <p:spPr bwMode="auto">
            <a:xfrm>
              <a:off x="140806" y="1038778"/>
              <a:ext cx="1687994" cy="1171022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980">
                <a:latin typeface="Gill Sans MT"/>
                <a:cs typeface="Gill Sans MT"/>
              </a:endParaRPr>
            </a:p>
          </p:txBody>
        </p:sp>
        <p:cxnSp>
          <p:nvCxnSpPr>
            <p:cNvPr id="31" name="AutoShape 26"/>
            <p:cNvCxnSpPr>
              <a:cxnSpLocks noChangeShapeType="1"/>
            </p:cNvCxnSpPr>
            <p:nvPr/>
          </p:nvCxnSpPr>
          <p:spPr bwMode="auto">
            <a:xfrm flipH="1">
              <a:off x="307492" y="1303294"/>
              <a:ext cx="1379537" cy="0"/>
            </a:xfrm>
            <a:prstGeom prst="straightConnector1">
              <a:avLst/>
            </a:prstGeom>
            <a:noFill/>
            <a:ln w="38100">
              <a:solidFill>
                <a:srgbClr val="292934"/>
              </a:solidFill>
              <a:round/>
              <a:headEnd type="triangle" w="med" len="med"/>
              <a:tailEnd/>
            </a:ln>
          </p:spPr>
        </p:cxnSp>
        <p:sp>
          <p:nvSpPr>
            <p:cNvPr id="32" name="Line 27"/>
            <p:cNvSpPr>
              <a:spLocks noChangeShapeType="1"/>
            </p:cNvSpPr>
            <p:nvPr/>
          </p:nvSpPr>
          <p:spPr bwMode="auto">
            <a:xfrm>
              <a:off x="309079" y="1820819"/>
              <a:ext cx="1376363" cy="0"/>
            </a:xfrm>
            <a:prstGeom prst="line">
              <a:avLst/>
            </a:prstGeom>
            <a:noFill/>
            <a:ln w="38100">
              <a:solidFill>
                <a:srgbClr val="292934"/>
              </a:solidFill>
              <a:prstDash val="sysDot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 sz="1980">
                <a:latin typeface="Gill Sans MT"/>
                <a:cs typeface="Gill Sans MT"/>
              </a:endParaRPr>
            </a:p>
          </p:txBody>
        </p:sp>
        <p:sp>
          <p:nvSpPr>
            <p:cNvPr id="33" name="Text Box 28"/>
            <p:cNvSpPr txBox="1">
              <a:spLocks noChangeArrowheads="1"/>
            </p:cNvSpPr>
            <p:nvPr/>
          </p:nvSpPr>
          <p:spPr bwMode="auto">
            <a:xfrm>
              <a:off x="217004" y="1268369"/>
              <a:ext cx="1374775" cy="360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980">
                  <a:solidFill>
                    <a:srgbClr val="000000"/>
                  </a:solidFill>
                  <a:latin typeface="Gill Sans MT"/>
                  <a:cs typeface="Gill Sans MT"/>
                </a:rPr>
                <a:t>method calls</a:t>
              </a:r>
            </a:p>
          </p:txBody>
        </p:sp>
        <p:sp>
          <p:nvSpPr>
            <p:cNvPr id="34" name="Text Box 29"/>
            <p:cNvSpPr txBox="1">
              <a:spLocks noChangeArrowheads="1"/>
            </p:cNvSpPr>
            <p:nvPr/>
          </p:nvSpPr>
          <p:spPr bwMode="auto">
            <a:xfrm>
              <a:off x="217004" y="1757319"/>
              <a:ext cx="1374775" cy="360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980">
                  <a:solidFill>
                    <a:srgbClr val="000000"/>
                  </a:solidFill>
                  <a:latin typeface="Gill Sans MT"/>
                  <a:cs typeface="Gill Sans MT"/>
                </a:rPr>
                <a:t>events</a:t>
              </a:r>
            </a:p>
          </p:txBody>
        </p:sp>
      </p:grpSp>
      <p:grpSp>
        <p:nvGrpSpPr>
          <p:cNvPr id="35" name="Group 30"/>
          <p:cNvGrpSpPr>
            <a:grpSpLocks/>
          </p:cNvGrpSpPr>
          <p:nvPr/>
        </p:nvGrpSpPr>
        <p:grpSpPr bwMode="auto">
          <a:xfrm>
            <a:off x="3882542" y="1361123"/>
            <a:ext cx="6010596" cy="2973864"/>
            <a:chOff x="2235" y="676"/>
            <a:chExt cx="3442" cy="1703"/>
          </a:xfrm>
        </p:grpSpPr>
        <p:sp>
          <p:nvSpPr>
            <p:cNvPr id="36" name="AutoShape 31"/>
            <p:cNvSpPr>
              <a:spLocks noChangeArrowheads="1"/>
            </p:cNvSpPr>
            <p:nvPr/>
          </p:nvSpPr>
          <p:spPr bwMode="auto">
            <a:xfrm>
              <a:off x="4120" y="676"/>
              <a:ext cx="1400" cy="438"/>
            </a:xfrm>
            <a:prstGeom prst="cloudCallout">
              <a:avLst>
                <a:gd name="adj1" fmla="val -58985"/>
                <a:gd name="adj2" fmla="val 51991"/>
              </a:avLst>
            </a:prstGeom>
            <a:solidFill>
              <a:srgbClr val="A8D7FF">
                <a:alpha val="50000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>
                <a:lnSpc>
                  <a:spcPct val="80000"/>
                </a:lnSpc>
              </a:pPr>
              <a:r>
                <a:rPr lang="en-US" sz="1760" dirty="0">
                  <a:solidFill>
                    <a:srgbClr val="000000"/>
                  </a:solidFill>
                  <a:latin typeface="Gill Sans MT"/>
                  <a:cs typeface="Gill Sans MT"/>
                </a:rPr>
                <a:t>data structures</a:t>
              </a:r>
            </a:p>
          </p:txBody>
        </p:sp>
        <p:sp>
          <p:nvSpPr>
            <p:cNvPr id="37" name="AutoShape 32"/>
            <p:cNvSpPr>
              <a:spLocks noChangeArrowheads="1"/>
            </p:cNvSpPr>
            <p:nvPr/>
          </p:nvSpPr>
          <p:spPr bwMode="auto">
            <a:xfrm>
              <a:off x="2235" y="1957"/>
              <a:ext cx="1613" cy="422"/>
            </a:xfrm>
            <a:prstGeom prst="cloudCallout">
              <a:avLst>
                <a:gd name="adj1" fmla="val -49009"/>
                <a:gd name="adj2" fmla="val 89264"/>
              </a:avLst>
            </a:prstGeom>
            <a:solidFill>
              <a:srgbClr val="FFFDA9">
                <a:alpha val="60000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anchor="t"/>
            <a:lstStyle/>
            <a:p>
              <a:pPr marL="15717" algn="ctr">
                <a:lnSpc>
                  <a:spcPct val="80000"/>
                </a:lnSpc>
                <a:tabLst>
                  <a:tab pos="612934" algn="l"/>
                </a:tabLst>
              </a:pPr>
              <a:r>
                <a:rPr lang="en-US" sz="1760" dirty="0">
                  <a:solidFill>
                    <a:srgbClr val="000000"/>
                  </a:solidFill>
                  <a:latin typeface="Gill Sans MT"/>
                  <a:cs typeface="Gill Sans MT"/>
                </a:rPr>
                <a:t>HTML / JSP / PHP (view) /  frontend</a:t>
              </a:r>
            </a:p>
          </p:txBody>
        </p:sp>
        <p:sp>
          <p:nvSpPr>
            <p:cNvPr id="38" name="AutoShape 33"/>
            <p:cNvSpPr>
              <a:spLocks noChangeArrowheads="1"/>
            </p:cNvSpPr>
            <p:nvPr/>
          </p:nvSpPr>
          <p:spPr bwMode="auto">
            <a:xfrm>
              <a:off x="4265" y="1825"/>
              <a:ext cx="1412" cy="391"/>
            </a:xfrm>
            <a:prstGeom prst="cloudCallout">
              <a:avLst>
                <a:gd name="adj1" fmla="val -30264"/>
                <a:gd name="adj2" fmla="val 93625"/>
              </a:avLst>
            </a:prstGeom>
            <a:solidFill>
              <a:srgbClr val="FFD7D6">
                <a:alpha val="60000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sz="1760" dirty="0">
                  <a:solidFill>
                    <a:srgbClr val="000000"/>
                  </a:solidFill>
                  <a:latin typeface="Gill Sans MT"/>
                  <a:cs typeface="Gill Sans MT"/>
                </a:rPr>
                <a:t>Components</a:t>
              </a:r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15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999320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51460" y="4774008"/>
            <a:ext cx="8696914" cy="2313432"/>
            <a:chOff x="285517" y="4312298"/>
            <a:chExt cx="7906285" cy="210312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517" y="4312298"/>
              <a:ext cx="7906285" cy="210312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8" name="Rectangle 7"/>
            <p:cNvSpPr/>
            <p:nvPr/>
          </p:nvSpPr>
          <p:spPr>
            <a:xfrm>
              <a:off x="3936890" y="4355592"/>
              <a:ext cx="616719" cy="3917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200">
                  <a:latin typeface="Gill Sans MT" charset="0"/>
                  <a:ea typeface="Gill Sans MT" charset="0"/>
                  <a:cs typeface="Gill Sans MT" charset="0"/>
                </a:rPr>
                <a:t>PHP</a:t>
              </a:r>
              <a:endParaRPr lang="en-US" sz="2200" dirty="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157" y="152400"/>
            <a:ext cx="8430043" cy="1323439"/>
          </a:xfrm>
        </p:spPr>
        <p:txBody>
          <a:bodyPr/>
          <a:lstStyle/>
          <a:p>
            <a:r>
              <a:rPr lang="en-US" dirty="0" smtClean="0"/>
              <a:t>Server-Side Scripting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7640" y="1203962"/>
            <a:ext cx="5364480" cy="3436619"/>
          </a:xfrm>
        </p:spPr>
        <p:txBody>
          <a:bodyPr>
            <a:noAutofit/>
          </a:bodyPr>
          <a:lstStyle/>
          <a:p>
            <a:pPr marL="323057" indent="-323057">
              <a:lnSpc>
                <a:spcPct val="90000"/>
              </a:lnSpc>
              <a:spcBef>
                <a:spcPts val="1870"/>
              </a:spcBef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Generate HTML on the </a:t>
            </a:r>
            <a:r>
              <a:rPr lang="en-US" sz="220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server</a:t>
            </a: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 through scripts</a:t>
            </a:r>
          </a:p>
          <a:p>
            <a:pPr marL="323057" indent="-323057">
              <a:lnSpc>
                <a:spcPct val="90000"/>
              </a:lnSpc>
              <a:spcBef>
                <a:spcPts val="1870"/>
              </a:spcBef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Early approaches emphasized embedding server code inside HTML pages</a:t>
            </a:r>
          </a:p>
          <a:p>
            <a:pPr marL="323057" indent="-323057">
              <a:lnSpc>
                <a:spcPct val="90000"/>
              </a:lnSpc>
              <a:spcBef>
                <a:spcPts val="1870"/>
              </a:spcBef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Examples: PHP, JSP</a:t>
            </a:r>
          </a:p>
          <a:p>
            <a:pPr marL="323057" indent="-323057">
              <a:lnSpc>
                <a:spcPct val="90000"/>
              </a:lnSpc>
              <a:spcBef>
                <a:spcPts val="1870"/>
              </a:spcBef>
              <a:buClr>
                <a:schemeClr val="tx1"/>
              </a:buClr>
            </a:pPr>
            <a:endParaRPr lang="en-US" sz="22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1909043" y="4774008"/>
            <a:ext cx="184731" cy="3970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980" dirty="0"/>
          </a:p>
        </p:txBody>
      </p:sp>
      <p:grpSp>
        <p:nvGrpSpPr>
          <p:cNvPr id="9" name="Group 8"/>
          <p:cNvGrpSpPr/>
          <p:nvPr/>
        </p:nvGrpSpPr>
        <p:grpSpPr>
          <a:xfrm>
            <a:off x="5106676" y="1120140"/>
            <a:ext cx="4834444" cy="4828032"/>
            <a:chOff x="4642432" y="990600"/>
            <a:chExt cx="4394949" cy="438912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42432" y="990600"/>
              <a:ext cx="4394949" cy="438912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4" name="Rectangle 3"/>
            <p:cNvSpPr/>
            <p:nvPr/>
          </p:nvSpPr>
          <p:spPr>
            <a:xfrm>
              <a:off x="8494348" y="1008888"/>
              <a:ext cx="481193" cy="3917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200" dirty="0">
                  <a:latin typeface="Gill Sans MT" charset="0"/>
                  <a:ea typeface="Gill Sans MT" charset="0"/>
                  <a:cs typeface="Gill Sans MT" charset="0"/>
                </a:rPr>
                <a:t>JSP</a:t>
              </a:r>
            </a:p>
          </p:txBody>
        </p:sp>
      </p:grpSp>
      <p:sp>
        <p:nvSpPr>
          <p:cNvPr id="11" name="Date Placeholder 10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16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67616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6809" y="334771"/>
            <a:ext cx="4344034" cy="1323439"/>
          </a:xfrm>
        </p:spPr>
        <p:txBody>
          <a:bodyPr/>
          <a:lstStyle/>
          <a:p>
            <a:r>
              <a:rPr lang="en-US" dirty="0" smtClean="0"/>
              <a:t>Server-Side Scripting Site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462686" y="1120141"/>
            <a:ext cx="9052560" cy="4375403"/>
            <a:chOff x="457200" y="1116366"/>
            <a:chExt cx="8229600" cy="3558178"/>
          </a:xfrm>
        </p:grpSpPr>
        <p:sp>
          <p:nvSpPr>
            <p:cNvPr id="19" name="Rectangle 18"/>
            <p:cNvSpPr/>
            <p:nvPr/>
          </p:nvSpPr>
          <p:spPr>
            <a:xfrm>
              <a:off x="457200" y="1116366"/>
              <a:ext cx="8229600" cy="3558178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60"/>
            </a:p>
          </p:txBody>
        </p:sp>
        <p:sp>
          <p:nvSpPr>
            <p:cNvPr id="20" name="Content Placeholder 4"/>
            <p:cNvSpPr txBox="1">
              <a:spLocks/>
            </p:cNvSpPr>
            <p:nvPr/>
          </p:nvSpPr>
          <p:spPr>
            <a:xfrm>
              <a:off x="685800" y="1698172"/>
              <a:ext cx="1524000" cy="466530"/>
            </a:xfrm>
            <a:prstGeom prst="rect">
              <a:avLst/>
            </a:prstGeom>
          </p:spPr>
          <p:txBody>
            <a:bodyPr vert="horz" lIns="100584" tIns="50292" rIns="100584" bIns="50292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spcBef>
                  <a:spcPts val="770"/>
                </a:spcBef>
                <a:buNone/>
              </a:pPr>
              <a:r>
                <a:rPr lang="en-US" sz="1760" dirty="0"/>
                <a:t>Browser</a:t>
              </a:r>
            </a:p>
          </p:txBody>
        </p:sp>
        <p:sp>
          <p:nvSpPr>
            <p:cNvPr id="21" name="Content Placeholder 4"/>
            <p:cNvSpPr txBox="1">
              <a:spLocks/>
            </p:cNvSpPr>
            <p:nvPr/>
          </p:nvSpPr>
          <p:spPr>
            <a:xfrm>
              <a:off x="685800" y="3210375"/>
              <a:ext cx="1524000" cy="466530"/>
            </a:xfrm>
            <a:prstGeom prst="rect">
              <a:avLst/>
            </a:prstGeom>
          </p:spPr>
          <p:txBody>
            <a:bodyPr vert="horz" lIns="100584" tIns="50292" rIns="100584" bIns="50292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spcBef>
                  <a:spcPts val="770"/>
                </a:spcBef>
                <a:buNone/>
              </a:pPr>
              <a:r>
                <a:rPr lang="en-US" sz="1760" dirty="0"/>
                <a:t>Web server</a:t>
              </a:r>
            </a:p>
          </p:txBody>
        </p:sp>
        <p:sp>
          <p:nvSpPr>
            <p:cNvPr id="22" name="Content Placeholder 4"/>
            <p:cNvSpPr txBox="1">
              <a:spLocks/>
            </p:cNvSpPr>
            <p:nvPr/>
          </p:nvSpPr>
          <p:spPr>
            <a:xfrm>
              <a:off x="685800" y="4096511"/>
              <a:ext cx="1524000" cy="466530"/>
            </a:xfrm>
            <a:prstGeom prst="rect">
              <a:avLst/>
            </a:prstGeom>
          </p:spPr>
          <p:txBody>
            <a:bodyPr vert="horz" lIns="100584" tIns="50292" rIns="100584" bIns="50292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spcBef>
                  <a:spcPts val="770"/>
                </a:spcBef>
                <a:buNone/>
              </a:pPr>
              <a:r>
                <a:rPr lang="en-US" sz="1760" dirty="0"/>
                <a:t>Database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362200" y="1219200"/>
              <a:ext cx="6019800" cy="1194318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6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362200" y="3005004"/>
              <a:ext cx="6016752" cy="801613"/>
            </a:xfrm>
            <a:prstGeom prst="rect">
              <a:avLst/>
            </a:prstGeom>
            <a:solidFill>
              <a:srgbClr val="7B0C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60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6217" y="1299034"/>
              <a:ext cx="2019365" cy="1034650"/>
            </a:xfrm>
            <a:prstGeom prst="rect">
              <a:avLst/>
            </a:prstGeom>
          </p:spPr>
        </p:pic>
        <p:sp>
          <p:nvSpPr>
            <p:cNvPr id="26" name="Content Placeholder 4"/>
            <p:cNvSpPr txBox="1">
              <a:spLocks/>
            </p:cNvSpPr>
            <p:nvPr/>
          </p:nvSpPr>
          <p:spPr>
            <a:xfrm>
              <a:off x="6351036" y="1698172"/>
              <a:ext cx="1192764" cy="466530"/>
            </a:xfrm>
            <a:prstGeom prst="rect">
              <a:avLst/>
            </a:prstGeom>
          </p:spPr>
          <p:txBody>
            <a:bodyPr vert="horz" lIns="100584" tIns="50292" rIns="100584" bIns="50292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770"/>
                </a:spcBef>
                <a:buNone/>
              </a:pPr>
              <a:r>
                <a:rPr lang="en-US" sz="1760" dirty="0"/>
                <a:t>HTML</a:t>
              </a:r>
            </a:p>
          </p:txBody>
        </p:sp>
        <p:sp>
          <p:nvSpPr>
            <p:cNvPr id="27" name="Magnetic Disk 26"/>
            <p:cNvSpPr/>
            <p:nvPr/>
          </p:nvSpPr>
          <p:spPr>
            <a:xfrm>
              <a:off x="5029200" y="4202281"/>
              <a:ext cx="685800" cy="349048"/>
            </a:xfrm>
            <a:prstGeom prst="flowChartMagneticDisk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60"/>
            </a:p>
          </p:txBody>
        </p:sp>
        <p:sp>
          <p:nvSpPr>
            <p:cNvPr id="28" name="Content Placeholder 4"/>
            <p:cNvSpPr txBox="1">
              <a:spLocks/>
            </p:cNvSpPr>
            <p:nvPr/>
          </p:nvSpPr>
          <p:spPr>
            <a:xfrm>
              <a:off x="3429000" y="2454691"/>
              <a:ext cx="1524000" cy="466530"/>
            </a:xfrm>
            <a:prstGeom prst="rect">
              <a:avLst/>
            </a:prstGeom>
          </p:spPr>
          <p:txBody>
            <a:bodyPr vert="horz" lIns="100584" tIns="50292" rIns="100584" bIns="50292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770"/>
                </a:spcBef>
                <a:buNone/>
              </a:pPr>
              <a:r>
                <a:rPr lang="en-US" sz="1760" dirty="0"/>
                <a:t>HTTP request</a:t>
              </a:r>
            </a:p>
          </p:txBody>
        </p:sp>
        <p:sp>
          <p:nvSpPr>
            <p:cNvPr id="29" name="Content Placeholder 4"/>
            <p:cNvSpPr txBox="1">
              <a:spLocks/>
            </p:cNvSpPr>
            <p:nvPr/>
          </p:nvSpPr>
          <p:spPr>
            <a:xfrm>
              <a:off x="5715000" y="2454691"/>
              <a:ext cx="1524000" cy="466530"/>
            </a:xfrm>
            <a:prstGeom prst="rect">
              <a:avLst/>
            </a:prstGeom>
          </p:spPr>
          <p:txBody>
            <a:bodyPr vert="horz" lIns="100584" tIns="50292" rIns="100584" bIns="50292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770"/>
                </a:spcBef>
                <a:buNone/>
              </a:pPr>
              <a:r>
                <a:rPr lang="en-US" sz="1760" dirty="0"/>
                <a:t>HTTP response</a:t>
              </a:r>
            </a:p>
          </p:txBody>
        </p:sp>
        <p:sp>
          <p:nvSpPr>
            <p:cNvPr id="30" name="Content Placeholder 4"/>
            <p:cNvSpPr txBox="1">
              <a:spLocks/>
            </p:cNvSpPr>
            <p:nvPr/>
          </p:nvSpPr>
          <p:spPr>
            <a:xfrm>
              <a:off x="3200400" y="3128813"/>
              <a:ext cx="4343400" cy="918620"/>
            </a:xfrm>
            <a:prstGeom prst="rect">
              <a:avLst/>
            </a:prstGeom>
          </p:spPr>
          <p:txBody>
            <a:bodyPr vert="horz" lIns="100584" tIns="50292" rIns="100584" bIns="50292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60" dirty="0"/>
                <a:t>HTML templates, server logic, </a:t>
              </a:r>
            </a:p>
            <a:p>
              <a:pPr marL="0" indent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60" dirty="0"/>
                <a:t>load and store state to database</a:t>
              </a: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>
              <a:off x="4760976" y="2454691"/>
              <a:ext cx="0" cy="46653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5867400" y="2454691"/>
              <a:ext cx="0" cy="466530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5229809" y="3892018"/>
              <a:ext cx="0" cy="27432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5491066" y="3892018"/>
              <a:ext cx="0" cy="274320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Content Placeholder 4"/>
          <p:cNvSpPr>
            <a:spLocks noGrp="1"/>
          </p:cNvSpPr>
          <p:nvPr>
            <p:ph idx="1"/>
          </p:nvPr>
        </p:nvSpPr>
        <p:spPr>
          <a:xfrm>
            <a:off x="335280" y="5462016"/>
            <a:ext cx="9555480" cy="2011680"/>
          </a:xfrm>
        </p:spPr>
        <p:txBody>
          <a:bodyPr>
            <a:noAutofit/>
          </a:bodyPr>
          <a:lstStyle/>
          <a:p>
            <a:pPr>
              <a:spcBef>
                <a:spcPts val="770"/>
              </a:spcBef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Advantages</a:t>
            </a:r>
          </a:p>
          <a:p>
            <a:pPr marL="504667" lvl="1">
              <a:lnSpc>
                <a:spcPct val="95000"/>
              </a:lnSpc>
            </a:pPr>
            <a:r>
              <a:rPr lang="en-US" sz="1760" dirty="0">
                <a:latin typeface="Verdana" charset="0"/>
                <a:ea typeface="Verdana" charset="0"/>
                <a:cs typeface="Verdana" charset="0"/>
              </a:rPr>
              <a:t>Server-side processing, browser independent, search optimization improvement, increased security</a:t>
            </a:r>
          </a:p>
          <a:p>
            <a:pPr>
              <a:spcBef>
                <a:spcPts val="1100"/>
              </a:spcBef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Disadvantages</a:t>
            </a:r>
          </a:p>
          <a:p>
            <a:pPr marL="464503" lvl="1">
              <a:lnSpc>
                <a:spcPct val="95000"/>
              </a:lnSpc>
              <a:spcBef>
                <a:spcPts val="220"/>
              </a:spcBef>
              <a:spcAft>
                <a:spcPts val="220"/>
              </a:spcAft>
              <a:buSzPct val="80000"/>
            </a:pPr>
            <a:r>
              <a:rPr lang="en-US" sz="1760" dirty="0">
                <a:latin typeface="Verdana" charset="0"/>
                <a:ea typeface="Verdana" charset="0"/>
                <a:cs typeface="Verdana" charset="0"/>
              </a:rPr>
              <a:t>Poor modularity, hard to understand, difficult to maintain</a:t>
            </a:r>
            <a:endParaRPr lang="en-US" sz="22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17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61013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757" y="152400"/>
            <a:ext cx="8125243" cy="1323439"/>
          </a:xfrm>
        </p:spPr>
        <p:txBody>
          <a:bodyPr/>
          <a:lstStyle/>
          <a:p>
            <a:r>
              <a:rPr lang="en-US" dirty="0" smtClean="0"/>
              <a:t>Server-Side Framework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51460" y="1203962"/>
            <a:ext cx="9555480" cy="4693919"/>
          </a:xfrm>
        </p:spPr>
        <p:txBody>
          <a:bodyPr>
            <a:noAutofit/>
          </a:bodyPr>
          <a:lstStyle/>
          <a:p>
            <a:pPr marL="323057" indent="-323057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</a:pPr>
            <a:r>
              <a:rPr lang="en-US" sz="2310" dirty="0">
                <a:latin typeface="Verdana" charset="0"/>
                <a:ea typeface="Verdana" charset="0"/>
                <a:cs typeface="Verdana" charset="0"/>
              </a:rPr>
              <a:t>Structure server into tiers, organizes logic into classes</a:t>
            </a:r>
          </a:p>
          <a:p>
            <a:pPr marL="323057" indent="-323057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</a:pPr>
            <a:r>
              <a:rPr lang="en-US" sz="2310" dirty="0">
                <a:latin typeface="Verdana" charset="0"/>
                <a:ea typeface="Verdana" charset="0"/>
                <a:cs typeface="Verdana" charset="0"/>
              </a:rPr>
              <a:t>Execution on the server</a:t>
            </a:r>
          </a:p>
          <a:p>
            <a:pPr marL="323057" indent="-323057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</a:pPr>
            <a:r>
              <a:rPr lang="en-US" sz="2310" dirty="0">
                <a:latin typeface="Verdana" charset="0"/>
                <a:ea typeface="Verdana" charset="0"/>
                <a:cs typeface="Verdana" charset="0"/>
              </a:rPr>
              <a:t>Can be single-page or multiple pages with page-centric design, dispatcher design, model-view-control design, or combination of any architectures</a:t>
            </a:r>
          </a:p>
          <a:p>
            <a:pPr marL="323057" indent="-323057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</a:pPr>
            <a:r>
              <a:rPr lang="en-US" sz="2310" dirty="0">
                <a:latin typeface="Verdana" charset="0"/>
                <a:ea typeface="Verdana" charset="0"/>
                <a:cs typeface="Verdana" charset="0"/>
              </a:rPr>
              <a:t>Example: JSP (with separation of concerns)</a:t>
            </a:r>
          </a:p>
          <a:p>
            <a:pPr marL="323057" indent="-323057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</a:pPr>
            <a:endParaRPr lang="en-US" sz="2310" dirty="0">
              <a:latin typeface="Verdana" charset="0"/>
              <a:ea typeface="Verdana" charset="0"/>
              <a:cs typeface="Verdana" charset="0"/>
            </a:endParaRPr>
          </a:p>
          <a:p>
            <a:pPr marL="323057" indent="-323057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</a:pPr>
            <a:endParaRPr lang="en-US" sz="2310" dirty="0">
              <a:latin typeface="Verdana" charset="0"/>
              <a:ea typeface="Verdana" charset="0"/>
              <a:cs typeface="Verdana" charset="0"/>
            </a:endParaRPr>
          </a:p>
          <a:p>
            <a:pPr marL="323057" indent="-323057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</a:pPr>
            <a:endParaRPr lang="en-US" sz="2310" dirty="0">
              <a:latin typeface="Verdana" charset="0"/>
              <a:ea typeface="Verdana" charset="0"/>
              <a:cs typeface="Verdana" charset="0"/>
            </a:endParaRPr>
          </a:p>
          <a:p>
            <a:pPr marL="323057" indent="-323057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</a:pPr>
            <a:endParaRPr lang="en-US" sz="2310" dirty="0">
              <a:latin typeface="Verdana" charset="0"/>
              <a:ea typeface="Verdana" charset="0"/>
              <a:cs typeface="Verdana" charset="0"/>
            </a:endParaRPr>
          </a:p>
          <a:p>
            <a:pPr marL="323057" indent="-323057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</a:pPr>
            <a:endParaRPr lang="en-US" sz="2310" dirty="0">
              <a:latin typeface="Verdana" charset="0"/>
              <a:ea typeface="Verdana" charset="0"/>
              <a:cs typeface="Verdana" charset="0"/>
            </a:endParaRPr>
          </a:p>
          <a:p>
            <a:pPr marL="323057" indent="-323057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</a:pPr>
            <a:endParaRPr lang="en-US" sz="2310" dirty="0"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385572" y="4137660"/>
            <a:ext cx="9253728" cy="3084576"/>
            <a:chOff x="350520" y="1905000"/>
            <a:chExt cx="8412480" cy="2804160"/>
          </a:xfrm>
        </p:grpSpPr>
        <p:sp>
          <p:nvSpPr>
            <p:cNvPr id="16" name="Rectangle 15"/>
            <p:cNvSpPr/>
            <p:nvPr/>
          </p:nvSpPr>
          <p:spPr>
            <a:xfrm>
              <a:off x="350520" y="1905000"/>
              <a:ext cx="8412480" cy="263347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80">
                <a:solidFill>
                  <a:schemeClr val="tx1"/>
                </a:solidFill>
              </a:endParaRPr>
            </a:p>
          </p:txBody>
        </p:sp>
        <p:sp>
          <p:nvSpPr>
            <p:cNvPr id="6" name="Content Placeholder 2"/>
            <p:cNvSpPr txBox="1">
              <a:spLocks/>
            </p:cNvSpPr>
            <p:nvPr/>
          </p:nvSpPr>
          <p:spPr>
            <a:xfrm>
              <a:off x="4608774" y="2042160"/>
              <a:ext cx="4079700" cy="2667000"/>
            </a:xfrm>
            <a:prstGeom prst="rect">
              <a:avLst/>
            </a:prstGeom>
          </p:spPr>
          <p:txBody>
            <a:bodyPr vert="horz" lIns="100584" tIns="50292" rIns="100584" bIns="50292" rtlCol="0">
              <a:normAutofit/>
            </a:bodyPr>
            <a:lstStyle>
              <a:lvl1pPr marL="182880" indent="-182880" algn="l" defTabSz="914400" rtl="0" eaLnBrk="1" latinLnBrk="0" hangingPunct="1">
                <a:spcBef>
                  <a:spcPct val="20000"/>
                </a:spcBef>
                <a:buClr>
                  <a:schemeClr val="tx1"/>
                </a:buClr>
                <a:buSzPct val="85000"/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Gill Sans MT"/>
                  <a:ea typeface="+mn-ea"/>
                  <a:cs typeface="Gill Sans MT"/>
                </a:defRPr>
              </a:lvl1pPr>
              <a:lvl2pPr marL="457200" indent="-182880" algn="l" defTabSz="914400" rtl="0" eaLnBrk="1" latinLnBrk="0" hangingPunct="1">
                <a:spcBef>
                  <a:spcPct val="20000"/>
                </a:spcBef>
                <a:buClr>
                  <a:schemeClr val="tx1"/>
                </a:buClr>
                <a:buSzPct val="85000"/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Gill Sans MT"/>
                  <a:ea typeface="+mn-ea"/>
                  <a:cs typeface="Gill Sans MT"/>
                </a:defRPr>
              </a:lvl2pPr>
              <a:lvl3pPr marL="731520" indent="-182880" algn="l" defTabSz="914400" rtl="0" eaLnBrk="1" latinLnBrk="0" hangingPunct="1">
                <a:spcBef>
                  <a:spcPct val="20000"/>
                </a:spcBef>
                <a:buClr>
                  <a:schemeClr val="tx1"/>
                </a:buClr>
                <a:buSzPct val="90000"/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Gill Sans MT"/>
                  <a:ea typeface="+mn-ea"/>
                  <a:cs typeface="Gill Sans MT"/>
                </a:defRPr>
              </a:lvl3pPr>
              <a:lvl4pPr marL="1005840" indent="-182880" algn="l" defTabSz="914400" rtl="0" eaLnBrk="1" latinLnBrk="0" hangingPunct="1">
                <a:spcBef>
                  <a:spcPct val="20000"/>
                </a:spcBef>
                <a:buClr>
                  <a:schemeClr val="tx1"/>
                </a:buClr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Gill Sans MT"/>
                  <a:ea typeface="+mn-ea"/>
                  <a:cs typeface="Gill Sans MT"/>
                </a:defRPr>
              </a:lvl4pPr>
              <a:lvl5pPr marL="1188720" indent="-137160" algn="l" defTabSz="914400" rtl="0" eaLnBrk="1" latinLnBrk="0" hangingPunct="1">
                <a:spcBef>
                  <a:spcPct val="20000"/>
                </a:spcBef>
                <a:buClr>
                  <a:schemeClr val="tx1"/>
                </a:buClr>
                <a:buSzPct val="100000"/>
                <a:buFont typeface="Arial" pitchFamily="34" charset="0"/>
                <a:buChar char="•"/>
                <a:defRPr sz="1400" kern="1200" baseline="0">
                  <a:solidFill>
                    <a:schemeClr val="tx1"/>
                  </a:solidFill>
                  <a:latin typeface="Gill Sans MT"/>
                  <a:ea typeface="+mn-ea"/>
                  <a:cs typeface="Gill Sans MT"/>
                </a:defRPr>
              </a:lvl5pPr>
              <a:lvl6pPr marL="1371600" indent="-18288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554480" indent="-18288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737360" indent="-18288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920240" indent="-18288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spcBef>
                  <a:spcPts val="770"/>
                </a:spcBef>
                <a:buNone/>
              </a:pPr>
              <a:r>
                <a:rPr lang="en-US" sz="1760" dirty="0">
                  <a:latin typeface="Verdana" charset="0"/>
                  <a:ea typeface="Verdana" charset="0"/>
                  <a:cs typeface="Verdana" charset="0"/>
                </a:rPr>
                <a:t>HTML and JSP</a:t>
              </a:r>
            </a:p>
            <a:p>
              <a:pPr marL="0" indent="0">
                <a:lnSpc>
                  <a:spcPct val="110000"/>
                </a:lnSpc>
                <a:spcBef>
                  <a:spcPts val="1650"/>
                </a:spcBef>
                <a:buNone/>
              </a:pPr>
              <a:r>
                <a:rPr lang="en-US" sz="1760" dirty="0">
                  <a:latin typeface="Verdana" charset="0"/>
                  <a:ea typeface="Verdana" charset="0"/>
                  <a:cs typeface="Verdana" charset="0"/>
                </a:rPr>
                <a:t>Java classes (non-servlet)</a:t>
              </a:r>
            </a:p>
            <a:p>
              <a:pPr marL="0" indent="0">
                <a:lnSpc>
                  <a:spcPct val="110000"/>
                </a:lnSpc>
                <a:spcBef>
                  <a:spcPts val="770"/>
                </a:spcBef>
                <a:buNone/>
              </a:pPr>
              <a:endParaRPr lang="en-US" sz="1760" dirty="0">
                <a:latin typeface="Verdana" charset="0"/>
                <a:ea typeface="Verdana" charset="0"/>
                <a:cs typeface="Verdana" charset="0"/>
              </a:endParaRPr>
            </a:p>
            <a:p>
              <a:pPr marL="0" indent="0">
                <a:lnSpc>
                  <a:spcPct val="110000"/>
                </a:lnSpc>
                <a:spcBef>
                  <a:spcPts val="1650"/>
                </a:spcBef>
                <a:buNone/>
              </a:pPr>
              <a:r>
                <a:rPr lang="en-US" sz="1760" dirty="0">
                  <a:latin typeface="Verdana" charset="0"/>
                  <a:ea typeface="Verdana" charset="0"/>
                  <a:cs typeface="Verdana" charset="0"/>
                </a:rPr>
                <a:t>Servlets and beans</a:t>
              </a:r>
            </a:p>
            <a:p>
              <a:pPr marL="0" indent="0">
                <a:lnSpc>
                  <a:spcPct val="110000"/>
                </a:lnSpc>
                <a:spcBef>
                  <a:spcPts val="770"/>
                </a:spcBef>
                <a:buNone/>
              </a:pPr>
              <a:r>
                <a:rPr lang="en-US" sz="1760" dirty="0">
                  <a:latin typeface="Verdana" charset="0"/>
                  <a:ea typeface="Verdana" charset="0"/>
                  <a:cs typeface="Verdana" charset="0"/>
                </a:rPr>
                <a:t>Data structure, beans, Java classes</a:t>
              </a:r>
            </a:p>
            <a:p>
              <a:pPr marL="0" indent="0">
                <a:lnSpc>
                  <a:spcPct val="110000"/>
                </a:lnSpc>
                <a:spcBef>
                  <a:spcPts val="770"/>
                </a:spcBef>
                <a:buNone/>
              </a:pPr>
              <a:r>
                <a:rPr lang="en-US" sz="1760" dirty="0">
                  <a:latin typeface="Verdana" charset="0"/>
                  <a:ea typeface="Verdana" charset="0"/>
                  <a:cs typeface="Verdana" charset="0"/>
                </a:rPr>
                <a:t>Database and files, Oracle, SQL</a:t>
              </a:r>
            </a:p>
            <a:p>
              <a:pPr marL="0" indent="0">
                <a:lnSpc>
                  <a:spcPct val="110000"/>
                </a:lnSpc>
                <a:spcBef>
                  <a:spcPts val="770"/>
                </a:spcBef>
                <a:buNone/>
              </a:pPr>
              <a:endParaRPr lang="en-US" sz="1760" dirty="0"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3659274" y="2197608"/>
              <a:ext cx="766745" cy="0"/>
            </a:xfrm>
            <a:prstGeom prst="straightConnector1">
              <a:avLst/>
            </a:prstGeom>
            <a:ln>
              <a:solidFill>
                <a:srgbClr val="000099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659274" y="2682240"/>
              <a:ext cx="766745" cy="0"/>
            </a:xfrm>
            <a:prstGeom prst="straightConnector1">
              <a:avLst/>
            </a:prstGeom>
            <a:ln>
              <a:solidFill>
                <a:srgbClr val="000099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3659274" y="3506035"/>
              <a:ext cx="766745" cy="0"/>
            </a:xfrm>
            <a:prstGeom prst="straightConnector1">
              <a:avLst/>
            </a:prstGeom>
            <a:ln>
              <a:solidFill>
                <a:srgbClr val="000099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3659274" y="3870960"/>
              <a:ext cx="766745" cy="0"/>
            </a:xfrm>
            <a:prstGeom prst="straightConnector1">
              <a:avLst/>
            </a:prstGeom>
            <a:ln>
              <a:solidFill>
                <a:srgbClr val="000099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3659274" y="4209288"/>
              <a:ext cx="766745" cy="0"/>
            </a:xfrm>
            <a:prstGeom prst="straightConnector1">
              <a:avLst/>
            </a:prstGeom>
            <a:ln>
              <a:solidFill>
                <a:srgbClr val="000099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655320" y="2030260"/>
              <a:ext cx="2997418" cy="365760"/>
            </a:xfrm>
            <a:prstGeom prst="rect">
              <a:avLst/>
            </a:prstGeom>
            <a:solidFill>
              <a:srgbClr val="7B0C00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2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55320" y="2528567"/>
              <a:ext cx="2997418" cy="365760"/>
            </a:xfrm>
            <a:prstGeom prst="rect">
              <a:avLst/>
            </a:prstGeom>
            <a:solidFill>
              <a:srgbClr val="7B0C00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2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55320" y="3017916"/>
              <a:ext cx="2997418" cy="1383501"/>
            </a:xfrm>
            <a:prstGeom prst="rect">
              <a:avLst/>
            </a:prstGeom>
            <a:solidFill>
              <a:srgbClr val="7B0C00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2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803694" y="2042160"/>
              <a:ext cx="2855580" cy="2347357"/>
            </a:xfrm>
            <a:prstGeom prst="rect">
              <a:avLst/>
            </a:prstGeom>
            <a:ln>
              <a:noFill/>
            </a:ln>
          </p:spPr>
          <p:txBody>
            <a:bodyPr vert="horz" lIns="100584" tIns="50292" rIns="100584" bIns="50292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sz="1760" dirty="0"/>
                <a:t>Presentation</a:t>
              </a:r>
            </a:p>
            <a:p>
              <a:pPr marL="0" indent="0">
                <a:lnSpc>
                  <a:spcPct val="110000"/>
                </a:lnSpc>
                <a:buNone/>
              </a:pPr>
              <a:r>
                <a:rPr lang="en-US" sz="1760" dirty="0"/>
                <a:t>Logic</a:t>
              </a:r>
            </a:p>
            <a:p>
              <a:pPr marL="0" indent="0">
                <a:lnSpc>
                  <a:spcPct val="110000"/>
                </a:lnSpc>
                <a:spcBef>
                  <a:spcPts val="1760"/>
                </a:spcBef>
                <a:buNone/>
              </a:pPr>
              <a:r>
                <a:rPr lang="en-US" sz="1760" dirty="0"/>
                <a:t>Data</a:t>
              </a:r>
            </a:p>
            <a:p>
              <a:pPr lvl="1" fontAlgn="auto">
                <a:lnSpc>
                  <a:spcPct val="110000"/>
                </a:lnSpc>
              </a:pPr>
              <a:r>
                <a:rPr lang="en-US" sz="1760" dirty="0"/>
                <a:t>Data content</a:t>
              </a:r>
            </a:p>
            <a:p>
              <a:pPr lvl="1">
                <a:lnSpc>
                  <a:spcPct val="110000"/>
                </a:lnSpc>
                <a:spcBef>
                  <a:spcPts val="220"/>
                </a:spcBef>
              </a:pPr>
              <a:r>
                <a:rPr lang="en-US" sz="1760" dirty="0"/>
                <a:t>Data representation</a:t>
              </a:r>
            </a:p>
            <a:p>
              <a:pPr lvl="1">
                <a:lnSpc>
                  <a:spcPct val="110000"/>
                </a:lnSpc>
                <a:spcBef>
                  <a:spcPts val="220"/>
                </a:spcBef>
              </a:pPr>
              <a:r>
                <a:rPr lang="en-US" sz="1760" dirty="0"/>
                <a:t>Data storage</a:t>
              </a:r>
            </a:p>
            <a:p>
              <a:pPr marL="0" indent="0">
                <a:lnSpc>
                  <a:spcPct val="110000"/>
                </a:lnSpc>
                <a:buNone/>
              </a:pPr>
              <a:endParaRPr lang="en-US" sz="1760" dirty="0"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18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71552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6809" y="334771"/>
            <a:ext cx="4344034" cy="1985159"/>
          </a:xfrm>
        </p:spPr>
        <p:txBody>
          <a:bodyPr/>
          <a:lstStyle/>
          <a:p>
            <a:r>
              <a:rPr lang="en-US" dirty="0" smtClean="0"/>
              <a:t>Server-Side Framework Site</a:t>
            </a:r>
            <a:endParaRPr lang="en-US" dirty="0"/>
          </a:p>
        </p:txBody>
      </p:sp>
      <p:grpSp>
        <p:nvGrpSpPr>
          <p:cNvPr id="40" name="Group 39"/>
          <p:cNvGrpSpPr/>
          <p:nvPr/>
        </p:nvGrpSpPr>
        <p:grpSpPr>
          <a:xfrm>
            <a:off x="462686" y="1120141"/>
            <a:ext cx="9052560" cy="4375403"/>
            <a:chOff x="420624" y="1005840"/>
            <a:chExt cx="8229600" cy="3977639"/>
          </a:xfrm>
        </p:grpSpPr>
        <p:grpSp>
          <p:nvGrpSpPr>
            <p:cNvPr id="18" name="Group 17"/>
            <p:cNvGrpSpPr/>
            <p:nvPr/>
          </p:nvGrpSpPr>
          <p:grpSpPr>
            <a:xfrm>
              <a:off x="420624" y="1005840"/>
              <a:ext cx="8229600" cy="3977639"/>
              <a:chOff x="457200" y="1116366"/>
              <a:chExt cx="8229600" cy="3558178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457200" y="1116366"/>
                <a:ext cx="8229600" cy="355817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60"/>
              </a:p>
            </p:txBody>
          </p:sp>
          <p:sp>
            <p:nvSpPr>
              <p:cNvPr id="20" name="Content Placeholder 4"/>
              <p:cNvSpPr txBox="1">
                <a:spLocks/>
              </p:cNvSpPr>
              <p:nvPr/>
            </p:nvSpPr>
            <p:spPr>
              <a:xfrm>
                <a:off x="685800" y="1698172"/>
                <a:ext cx="1524000" cy="466530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spcBef>
                    <a:spcPts val="770"/>
                  </a:spcBef>
                  <a:buNone/>
                </a:pPr>
                <a:r>
                  <a:rPr lang="en-US" sz="1760" dirty="0"/>
                  <a:t>Browser</a:t>
                </a:r>
              </a:p>
            </p:txBody>
          </p:sp>
          <p:sp>
            <p:nvSpPr>
              <p:cNvPr id="21" name="Content Placeholder 4"/>
              <p:cNvSpPr txBox="1">
                <a:spLocks/>
              </p:cNvSpPr>
              <p:nvPr/>
            </p:nvSpPr>
            <p:spPr>
              <a:xfrm>
                <a:off x="685800" y="3210375"/>
                <a:ext cx="1524000" cy="466530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spcBef>
                    <a:spcPts val="770"/>
                  </a:spcBef>
                  <a:buNone/>
                </a:pPr>
                <a:r>
                  <a:rPr lang="en-US" sz="1760" dirty="0"/>
                  <a:t>Web server</a:t>
                </a:r>
              </a:p>
            </p:txBody>
          </p:sp>
          <p:sp>
            <p:nvSpPr>
              <p:cNvPr id="22" name="Content Placeholder 4"/>
              <p:cNvSpPr txBox="1">
                <a:spLocks/>
              </p:cNvSpPr>
              <p:nvPr/>
            </p:nvSpPr>
            <p:spPr>
              <a:xfrm>
                <a:off x="685800" y="4096511"/>
                <a:ext cx="1524000" cy="466530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spcBef>
                    <a:spcPts val="770"/>
                  </a:spcBef>
                  <a:buNone/>
                </a:pPr>
                <a:r>
                  <a:rPr lang="en-US" sz="1760" dirty="0"/>
                  <a:t>Database</a:t>
                </a: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2362200" y="1219200"/>
                <a:ext cx="6019800" cy="1194318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60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362200" y="3005004"/>
                <a:ext cx="6016752" cy="801613"/>
              </a:xfrm>
              <a:prstGeom prst="rect">
                <a:avLst/>
              </a:prstGeom>
              <a:solidFill>
                <a:srgbClr val="7B0C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60"/>
              </a:p>
            </p:txBody>
          </p:sp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86217" y="1299034"/>
                <a:ext cx="2019365" cy="1034650"/>
              </a:xfrm>
              <a:prstGeom prst="rect">
                <a:avLst/>
              </a:prstGeom>
            </p:spPr>
          </p:pic>
          <p:sp>
            <p:nvSpPr>
              <p:cNvPr id="26" name="Content Placeholder 4"/>
              <p:cNvSpPr txBox="1">
                <a:spLocks/>
              </p:cNvSpPr>
              <p:nvPr/>
            </p:nvSpPr>
            <p:spPr>
              <a:xfrm>
                <a:off x="6351036" y="1698172"/>
                <a:ext cx="1192764" cy="466530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770"/>
                  </a:spcBef>
                  <a:buNone/>
                </a:pPr>
                <a:r>
                  <a:rPr lang="en-US" sz="1760" dirty="0"/>
                  <a:t>HTML</a:t>
                </a:r>
              </a:p>
            </p:txBody>
          </p:sp>
          <p:sp>
            <p:nvSpPr>
              <p:cNvPr id="27" name="Magnetic Disk 26"/>
              <p:cNvSpPr/>
              <p:nvPr/>
            </p:nvSpPr>
            <p:spPr>
              <a:xfrm>
                <a:off x="5029200" y="4202281"/>
                <a:ext cx="685800" cy="349048"/>
              </a:xfrm>
              <a:prstGeom prst="flowChartMagneticDisk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60"/>
              </a:p>
            </p:txBody>
          </p:sp>
          <p:sp>
            <p:nvSpPr>
              <p:cNvPr id="28" name="Content Placeholder 4"/>
              <p:cNvSpPr txBox="1">
                <a:spLocks/>
              </p:cNvSpPr>
              <p:nvPr/>
            </p:nvSpPr>
            <p:spPr>
              <a:xfrm>
                <a:off x="3429000" y="2454691"/>
                <a:ext cx="1524000" cy="466530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770"/>
                  </a:spcBef>
                  <a:buNone/>
                </a:pPr>
                <a:r>
                  <a:rPr lang="en-US" sz="1760" dirty="0"/>
                  <a:t>HTTP request</a:t>
                </a:r>
              </a:p>
            </p:txBody>
          </p:sp>
          <p:sp>
            <p:nvSpPr>
              <p:cNvPr id="29" name="Content Placeholder 4"/>
              <p:cNvSpPr txBox="1">
                <a:spLocks/>
              </p:cNvSpPr>
              <p:nvPr/>
            </p:nvSpPr>
            <p:spPr>
              <a:xfrm>
                <a:off x="5715000" y="2454691"/>
                <a:ext cx="1524000" cy="466530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770"/>
                  </a:spcBef>
                  <a:buNone/>
                </a:pPr>
                <a:r>
                  <a:rPr lang="en-US" sz="1760" dirty="0"/>
                  <a:t>HTTP response</a:t>
                </a:r>
              </a:p>
            </p:txBody>
          </p:sp>
          <p:sp>
            <p:nvSpPr>
              <p:cNvPr id="30" name="Content Placeholder 4"/>
              <p:cNvSpPr txBox="1">
                <a:spLocks/>
              </p:cNvSpPr>
              <p:nvPr/>
            </p:nvSpPr>
            <p:spPr>
              <a:xfrm>
                <a:off x="3200400" y="2973398"/>
                <a:ext cx="4343400" cy="918620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760" dirty="0"/>
                  <a:t>Presentation</a:t>
                </a:r>
              </a:p>
              <a:p>
                <a:pPr marL="0" indent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760" dirty="0"/>
                  <a:t>Logic</a:t>
                </a:r>
              </a:p>
              <a:p>
                <a:pPr marL="0" indent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760" dirty="0"/>
                  <a:t>Data</a:t>
                </a:r>
              </a:p>
            </p:txBody>
          </p:sp>
          <p:cxnSp>
            <p:nvCxnSpPr>
              <p:cNvPr id="31" name="Straight Arrow Connector 30"/>
              <p:cNvCxnSpPr/>
              <p:nvPr/>
            </p:nvCxnSpPr>
            <p:spPr>
              <a:xfrm>
                <a:off x="4760976" y="2454691"/>
                <a:ext cx="0" cy="466530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/>
              <p:cNvCxnSpPr/>
              <p:nvPr/>
            </p:nvCxnSpPr>
            <p:spPr>
              <a:xfrm>
                <a:off x="5867400" y="2454691"/>
                <a:ext cx="0" cy="466530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>
                <a:off x="5229809" y="3892018"/>
                <a:ext cx="0" cy="274320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>
                <a:off x="5491066" y="3892018"/>
                <a:ext cx="0" cy="274320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6" name="Straight Connector 35"/>
            <p:cNvCxnSpPr/>
            <p:nvPr/>
          </p:nvCxnSpPr>
          <p:spPr>
            <a:xfrm>
              <a:off x="2325624" y="3730752"/>
              <a:ext cx="60198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2325624" y="3429000"/>
              <a:ext cx="60198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Content Placeholder 4"/>
          <p:cNvSpPr>
            <a:spLocks noGrp="1"/>
          </p:cNvSpPr>
          <p:nvPr>
            <p:ph idx="1"/>
          </p:nvPr>
        </p:nvSpPr>
        <p:spPr>
          <a:xfrm>
            <a:off x="335280" y="5562600"/>
            <a:ext cx="9555480" cy="2011680"/>
          </a:xfrm>
        </p:spPr>
        <p:txBody>
          <a:bodyPr>
            <a:noAutofit/>
          </a:bodyPr>
          <a:lstStyle/>
          <a:p>
            <a:pPr>
              <a:spcBef>
                <a:spcPts val="770"/>
              </a:spcBef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Advantages</a:t>
            </a:r>
          </a:p>
          <a:p>
            <a:pPr marL="504667" lvl="1"/>
            <a:r>
              <a:rPr lang="en-US" sz="1760" dirty="0">
                <a:latin typeface="Verdana" charset="0"/>
                <a:ea typeface="Verdana" charset="0"/>
                <a:cs typeface="Verdana" charset="0"/>
              </a:rPr>
              <a:t>Separation of concerns, maintain and reuse</a:t>
            </a:r>
          </a:p>
          <a:p>
            <a:pPr>
              <a:spcBef>
                <a:spcPts val="1100"/>
              </a:spcBef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Disadvantages</a:t>
            </a:r>
          </a:p>
          <a:p>
            <a:pPr marL="464503" lvl="1">
              <a:spcAft>
                <a:spcPts val="220"/>
              </a:spcAft>
              <a:buSzPct val="80000"/>
            </a:pPr>
            <a:r>
              <a:rPr lang="en-US" sz="1760" dirty="0">
                <a:latin typeface="Verdana" charset="0"/>
                <a:ea typeface="Verdana" charset="0"/>
                <a:cs typeface="Verdana" charset="0"/>
              </a:rPr>
              <a:t>Need to load an entire page to get new data</a:t>
            </a:r>
            <a:endParaRPr lang="en-US" sz="22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19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51446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52400"/>
            <a:ext cx="6677443" cy="1323439"/>
          </a:xfrm>
        </p:spPr>
        <p:txBody>
          <a:bodyPr/>
          <a:lstStyle/>
          <a:p>
            <a:pPr algn="ctr"/>
            <a:r>
              <a:rPr lang="en-US" dirty="0" smtClean="0"/>
              <a:t>Web 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280" y="1203960"/>
            <a:ext cx="9304020" cy="557824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chemeClr val="tx1"/>
              </a:buClr>
              <a:buSzPct val="100000"/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User interactive software programs, </a:t>
            </a:r>
            <a:r>
              <a:rPr lang="en-US" sz="242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deployed on a web server, accessed via a web browser</a:t>
            </a:r>
          </a:p>
          <a:p>
            <a:pPr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Use enabling technologies to</a:t>
            </a:r>
          </a:p>
          <a:p>
            <a:pPr marL="508159" lvl="1" indent="-244475">
              <a:lnSpc>
                <a:spcPct val="90000"/>
              </a:lnSpc>
              <a:spcBef>
                <a:spcPts val="550"/>
              </a:spcBef>
              <a:buClr>
                <a:schemeClr val="tx1"/>
              </a:buClr>
              <a:buSzPct val="100000"/>
            </a:pP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Make web site contents </a:t>
            </a:r>
            <a:r>
              <a:rPr lang="en-US" sz="198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dynamic</a:t>
            </a:r>
          </a:p>
          <a:p>
            <a:pPr marL="508159" lvl="1" indent="-244475">
              <a:lnSpc>
                <a:spcPct val="90000"/>
              </a:lnSpc>
              <a:spcBef>
                <a:spcPts val="550"/>
              </a:spcBef>
              <a:buClr>
                <a:schemeClr val="tx1"/>
              </a:buClr>
              <a:buSzPct val="100000"/>
            </a:pP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Allow users of the system to implement business logic on the server</a:t>
            </a:r>
          </a:p>
          <a:p>
            <a:pPr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Let users </a:t>
            </a:r>
            <a:r>
              <a:rPr lang="en-US" sz="242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affect state </a:t>
            </a: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on the server</a:t>
            </a:r>
          </a:p>
          <a:p>
            <a:pPr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Constructed from diverse, distributed, and dynamically generated </a:t>
            </a:r>
            <a:r>
              <a:rPr lang="en-US" sz="242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web components</a:t>
            </a:r>
          </a:p>
          <a:p>
            <a:pPr marL="508159" lvl="1" indent="-244475">
              <a:lnSpc>
                <a:spcPct val="90000"/>
              </a:lnSpc>
              <a:spcBef>
                <a:spcPts val="550"/>
              </a:spcBef>
              <a:buClr>
                <a:schemeClr val="tx1"/>
              </a:buClr>
              <a:buSzPct val="100000"/>
            </a:pP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Web components are software modules that implement different parts of the application’s functionality</a:t>
            </a:r>
          </a:p>
          <a:p>
            <a:pPr>
              <a:lnSpc>
                <a:spcPct val="90000"/>
              </a:lnSpc>
              <a:buClr>
                <a:schemeClr val="tx1"/>
              </a:buClr>
              <a:buSzPct val="100000"/>
            </a:pPr>
            <a:endParaRPr lang="en-US" sz="2200" dirty="0">
              <a:latin typeface="Verdana" charset="0"/>
              <a:ea typeface="Verdana" charset="0"/>
              <a:cs typeface="Verdana" charset="0"/>
            </a:endParaRPr>
          </a:p>
          <a:p>
            <a:pPr>
              <a:lnSpc>
                <a:spcPct val="90000"/>
              </a:lnSpc>
              <a:buClr>
                <a:schemeClr val="tx1"/>
              </a:buClr>
              <a:buSzPct val="100000"/>
            </a:pPr>
            <a:endParaRPr lang="en-US" sz="22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70560" y="6299456"/>
            <a:ext cx="8717280" cy="762645"/>
          </a:xfrm>
          <a:prstGeom prst="rect">
            <a:avLst/>
          </a:prstGeom>
          <a:solidFill>
            <a:srgbClr val="99CCFF"/>
          </a:solidFill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1540"/>
              </a:spcBef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An enabling technology makes web pages interactive and responsive to user input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2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65609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957" y="152400"/>
            <a:ext cx="8353843" cy="1323439"/>
          </a:xfrm>
        </p:spPr>
        <p:txBody>
          <a:bodyPr/>
          <a:lstStyle/>
          <a:p>
            <a:r>
              <a:rPr lang="en-US" dirty="0" smtClean="0"/>
              <a:t>Front End Frameworks</a:t>
            </a:r>
            <a:endParaRPr lang="en-US" dirty="0"/>
          </a:p>
        </p:txBody>
      </p:sp>
      <p:sp>
        <p:nvSpPr>
          <p:cNvPr id="4" name="Content Placeholder 4"/>
          <p:cNvSpPr>
            <a:spLocks noGrp="1"/>
          </p:cNvSpPr>
          <p:nvPr>
            <p:ph idx="1"/>
          </p:nvPr>
        </p:nvSpPr>
        <p:spPr>
          <a:xfrm>
            <a:off x="251460" y="1203962"/>
            <a:ext cx="9555480" cy="6035039"/>
          </a:xfrm>
        </p:spPr>
        <p:txBody>
          <a:bodyPr>
            <a:noAutofit/>
          </a:bodyPr>
          <a:lstStyle/>
          <a:p>
            <a:pPr marL="323057" indent="-323057">
              <a:spcBef>
                <a:spcPts val="2200"/>
              </a:spcBef>
              <a:spcAft>
                <a:spcPts val="330"/>
              </a:spcAft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Client is organized into separate components, capturing model of web application data</a:t>
            </a:r>
          </a:p>
          <a:p>
            <a:pPr marL="323057" indent="-323057">
              <a:spcBef>
                <a:spcPts val="2200"/>
              </a:spcBef>
              <a:spcAft>
                <a:spcPts val="330"/>
              </a:spcAft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Components separate logic from presentation</a:t>
            </a:r>
          </a:p>
          <a:p>
            <a:pPr marL="323057" indent="-323057">
              <a:spcBef>
                <a:spcPts val="2200"/>
              </a:spcBef>
              <a:spcAft>
                <a:spcPts val="330"/>
              </a:spcAft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Components dynamically generate corresponding code based on component state</a:t>
            </a:r>
          </a:p>
          <a:p>
            <a:pPr marL="323057" indent="-323057">
              <a:spcBef>
                <a:spcPts val="2200"/>
              </a:spcBef>
              <a:spcAft>
                <a:spcPts val="330"/>
              </a:spcAft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Example: Angular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20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78238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4300"/>
            <a:ext cx="9890760" cy="661720"/>
          </a:xfrm>
        </p:spPr>
        <p:txBody>
          <a:bodyPr/>
          <a:lstStyle/>
          <a:p>
            <a:r>
              <a:rPr lang="en-US" dirty="0" smtClean="0"/>
              <a:t>Front End Framework Site</a:t>
            </a:r>
            <a:endParaRPr lang="en-US" dirty="0"/>
          </a:p>
        </p:txBody>
      </p:sp>
      <p:grpSp>
        <p:nvGrpSpPr>
          <p:cNvPr id="40" name="Group 39"/>
          <p:cNvGrpSpPr/>
          <p:nvPr/>
        </p:nvGrpSpPr>
        <p:grpSpPr>
          <a:xfrm>
            <a:off x="167641" y="1120141"/>
            <a:ext cx="9723121" cy="4375403"/>
            <a:chOff x="385826" y="1005840"/>
            <a:chExt cx="8409387" cy="3977639"/>
          </a:xfrm>
        </p:grpSpPr>
        <p:grpSp>
          <p:nvGrpSpPr>
            <p:cNvPr id="18" name="Group 17"/>
            <p:cNvGrpSpPr/>
            <p:nvPr/>
          </p:nvGrpSpPr>
          <p:grpSpPr>
            <a:xfrm>
              <a:off x="385826" y="1005840"/>
              <a:ext cx="8409387" cy="3977639"/>
              <a:chOff x="422402" y="1116366"/>
              <a:chExt cx="8409387" cy="3558178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422402" y="1116366"/>
                <a:ext cx="8409387" cy="355817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60"/>
              </a:p>
            </p:txBody>
          </p:sp>
          <p:sp>
            <p:nvSpPr>
              <p:cNvPr id="20" name="Content Placeholder 4"/>
              <p:cNvSpPr txBox="1">
                <a:spLocks/>
              </p:cNvSpPr>
              <p:nvPr/>
            </p:nvSpPr>
            <p:spPr>
              <a:xfrm>
                <a:off x="422403" y="1698172"/>
                <a:ext cx="1451505" cy="346275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spcBef>
                    <a:spcPts val="770"/>
                  </a:spcBef>
                  <a:buNone/>
                </a:pPr>
                <a:r>
                  <a:rPr lang="en-US" sz="1760" dirty="0"/>
                  <a:t>Browser</a:t>
                </a:r>
              </a:p>
            </p:txBody>
          </p:sp>
          <p:sp>
            <p:nvSpPr>
              <p:cNvPr id="21" name="Content Placeholder 4"/>
              <p:cNvSpPr txBox="1">
                <a:spLocks/>
              </p:cNvSpPr>
              <p:nvPr/>
            </p:nvSpPr>
            <p:spPr>
              <a:xfrm>
                <a:off x="422402" y="3210375"/>
                <a:ext cx="1451505" cy="346275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spcBef>
                    <a:spcPts val="770"/>
                  </a:spcBef>
                  <a:buNone/>
                </a:pPr>
                <a:r>
                  <a:rPr lang="en-US" sz="1760" dirty="0"/>
                  <a:t>Web server</a:t>
                </a:r>
              </a:p>
            </p:txBody>
          </p:sp>
          <p:sp>
            <p:nvSpPr>
              <p:cNvPr id="22" name="Content Placeholder 4"/>
              <p:cNvSpPr txBox="1">
                <a:spLocks/>
              </p:cNvSpPr>
              <p:nvPr/>
            </p:nvSpPr>
            <p:spPr>
              <a:xfrm>
                <a:off x="422402" y="4096511"/>
                <a:ext cx="1451505" cy="346275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spcBef>
                    <a:spcPts val="770"/>
                  </a:spcBef>
                  <a:buNone/>
                </a:pPr>
                <a:r>
                  <a:rPr lang="en-US" sz="1760" dirty="0"/>
                  <a:t>Database</a:t>
                </a: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1944793" y="1219200"/>
                <a:ext cx="6742008" cy="1194318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60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1944928" y="3005004"/>
                <a:ext cx="6738595" cy="801613"/>
              </a:xfrm>
              <a:prstGeom prst="rect">
                <a:avLst/>
              </a:prstGeom>
              <a:solidFill>
                <a:srgbClr val="7B0C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60"/>
              </a:p>
            </p:txBody>
          </p:sp>
          <p:sp>
            <p:nvSpPr>
              <p:cNvPr id="26" name="Content Placeholder 4"/>
              <p:cNvSpPr txBox="1">
                <a:spLocks/>
              </p:cNvSpPr>
              <p:nvPr/>
            </p:nvSpPr>
            <p:spPr>
              <a:xfrm>
                <a:off x="2086880" y="2016135"/>
                <a:ext cx="6454930" cy="327189"/>
              </a:xfrm>
              <a:prstGeom prst="rect">
                <a:avLst/>
              </a:prstGeom>
              <a:solidFill>
                <a:srgbClr val="4353FF"/>
              </a:solidFill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770"/>
                  </a:spcBef>
                  <a:buNone/>
                </a:pPr>
                <a:r>
                  <a:rPr lang="en-US" sz="1760" dirty="0"/>
                  <a:t>Front end framework</a:t>
                </a:r>
              </a:p>
            </p:txBody>
          </p:sp>
          <p:sp>
            <p:nvSpPr>
              <p:cNvPr id="27" name="Magnetic Disk 26"/>
              <p:cNvSpPr/>
              <p:nvPr/>
            </p:nvSpPr>
            <p:spPr>
              <a:xfrm>
                <a:off x="5029200" y="4202281"/>
                <a:ext cx="685800" cy="349048"/>
              </a:xfrm>
              <a:prstGeom prst="flowChartMagneticDisk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60"/>
              </a:p>
            </p:txBody>
          </p:sp>
          <p:sp>
            <p:nvSpPr>
              <p:cNvPr id="28" name="Content Placeholder 4"/>
              <p:cNvSpPr txBox="1">
                <a:spLocks/>
              </p:cNvSpPr>
              <p:nvPr/>
            </p:nvSpPr>
            <p:spPr>
              <a:xfrm>
                <a:off x="3576242" y="2454691"/>
                <a:ext cx="1340831" cy="466530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770"/>
                  </a:spcBef>
                  <a:buNone/>
                </a:pPr>
                <a:r>
                  <a:rPr lang="en-US" sz="1760" dirty="0"/>
                  <a:t>HTTP request</a:t>
                </a:r>
              </a:p>
            </p:txBody>
          </p:sp>
          <p:sp>
            <p:nvSpPr>
              <p:cNvPr id="29" name="Content Placeholder 4"/>
              <p:cNvSpPr txBox="1">
                <a:spLocks/>
              </p:cNvSpPr>
              <p:nvPr/>
            </p:nvSpPr>
            <p:spPr>
              <a:xfrm>
                <a:off x="5715000" y="2454691"/>
                <a:ext cx="1524000" cy="466530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770"/>
                  </a:spcBef>
                  <a:buNone/>
                </a:pPr>
                <a:r>
                  <a:rPr lang="en-US" sz="1760" dirty="0"/>
                  <a:t>HTTP response</a:t>
                </a:r>
              </a:p>
            </p:txBody>
          </p:sp>
          <p:sp>
            <p:nvSpPr>
              <p:cNvPr id="30" name="Content Placeholder 4"/>
              <p:cNvSpPr txBox="1">
                <a:spLocks/>
              </p:cNvSpPr>
              <p:nvPr/>
            </p:nvSpPr>
            <p:spPr>
              <a:xfrm>
                <a:off x="3200400" y="2973398"/>
                <a:ext cx="4343400" cy="918620"/>
              </a:xfrm>
              <a:prstGeom prst="rect">
                <a:avLst/>
              </a:prstGeom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760" dirty="0"/>
                  <a:t>Presentation</a:t>
                </a:r>
              </a:p>
              <a:p>
                <a:pPr marL="0" indent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760" dirty="0"/>
                  <a:t>Logic</a:t>
                </a:r>
              </a:p>
              <a:p>
                <a:pPr marL="0" indent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760" dirty="0"/>
                  <a:t>Data</a:t>
                </a:r>
              </a:p>
            </p:txBody>
          </p:sp>
          <p:cxnSp>
            <p:nvCxnSpPr>
              <p:cNvPr id="31" name="Straight Arrow Connector 30"/>
              <p:cNvCxnSpPr/>
              <p:nvPr/>
            </p:nvCxnSpPr>
            <p:spPr>
              <a:xfrm>
                <a:off x="4800600" y="2454691"/>
                <a:ext cx="0" cy="466530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/>
              <p:cNvCxnSpPr/>
              <p:nvPr/>
            </p:nvCxnSpPr>
            <p:spPr>
              <a:xfrm>
                <a:off x="5867400" y="2454691"/>
                <a:ext cx="0" cy="466530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>
                <a:off x="5229809" y="3892018"/>
                <a:ext cx="0" cy="274320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>
                <a:off x="5491066" y="3892018"/>
                <a:ext cx="0" cy="274320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Content Placeholder 4"/>
              <p:cNvSpPr txBox="1">
                <a:spLocks/>
              </p:cNvSpPr>
              <p:nvPr/>
            </p:nvSpPr>
            <p:spPr>
              <a:xfrm>
                <a:off x="2086880" y="1279960"/>
                <a:ext cx="1739873" cy="314488"/>
              </a:xfrm>
              <a:prstGeom prst="rect">
                <a:avLst/>
              </a:prstGeom>
              <a:solidFill>
                <a:srgbClr val="4353FF"/>
              </a:solidFill>
              <a:ln>
                <a:noFill/>
              </a:ln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770"/>
                  </a:spcBef>
                  <a:buNone/>
                </a:pPr>
                <a:r>
                  <a:rPr lang="en-US" sz="1760" dirty="0"/>
                  <a:t>Presentation</a:t>
                </a:r>
              </a:p>
            </p:txBody>
          </p:sp>
          <p:sp>
            <p:nvSpPr>
              <p:cNvPr id="38" name="Content Placeholder 4"/>
              <p:cNvSpPr txBox="1">
                <a:spLocks/>
              </p:cNvSpPr>
              <p:nvPr/>
            </p:nvSpPr>
            <p:spPr>
              <a:xfrm>
                <a:off x="2086880" y="1647213"/>
                <a:ext cx="1739873" cy="314488"/>
              </a:xfrm>
              <a:prstGeom prst="rect">
                <a:avLst/>
              </a:prstGeom>
              <a:solidFill>
                <a:srgbClr val="4353FF"/>
              </a:solidFill>
              <a:ln>
                <a:noFill/>
              </a:ln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770"/>
                  </a:spcBef>
                  <a:buNone/>
                </a:pPr>
                <a:r>
                  <a:rPr lang="en-US" sz="1760" dirty="0"/>
                  <a:t>Logic</a:t>
                </a:r>
              </a:p>
            </p:txBody>
          </p:sp>
          <p:sp>
            <p:nvSpPr>
              <p:cNvPr id="42" name="Content Placeholder 4"/>
              <p:cNvSpPr txBox="1">
                <a:spLocks/>
              </p:cNvSpPr>
              <p:nvPr/>
            </p:nvSpPr>
            <p:spPr>
              <a:xfrm>
                <a:off x="4453108" y="1279960"/>
                <a:ext cx="1739873" cy="314488"/>
              </a:xfrm>
              <a:prstGeom prst="rect">
                <a:avLst/>
              </a:prstGeom>
              <a:solidFill>
                <a:srgbClr val="4353FF"/>
              </a:solidFill>
              <a:ln>
                <a:noFill/>
              </a:ln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770"/>
                  </a:spcBef>
                  <a:buNone/>
                </a:pPr>
                <a:r>
                  <a:rPr lang="en-US" sz="1760" dirty="0"/>
                  <a:t>Presentation</a:t>
                </a:r>
              </a:p>
            </p:txBody>
          </p:sp>
          <p:sp>
            <p:nvSpPr>
              <p:cNvPr id="43" name="Content Placeholder 4"/>
              <p:cNvSpPr txBox="1">
                <a:spLocks/>
              </p:cNvSpPr>
              <p:nvPr/>
            </p:nvSpPr>
            <p:spPr>
              <a:xfrm>
                <a:off x="4453108" y="1647213"/>
                <a:ext cx="1739873" cy="314488"/>
              </a:xfrm>
              <a:prstGeom prst="rect">
                <a:avLst/>
              </a:prstGeom>
              <a:solidFill>
                <a:srgbClr val="4353FF"/>
              </a:solidFill>
              <a:ln>
                <a:noFill/>
              </a:ln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770"/>
                  </a:spcBef>
                  <a:buNone/>
                </a:pPr>
                <a:r>
                  <a:rPr lang="en-US" sz="1760" dirty="0"/>
                  <a:t>Logic</a:t>
                </a:r>
              </a:p>
            </p:txBody>
          </p:sp>
          <p:sp>
            <p:nvSpPr>
              <p:cNvPr id="44" name="Content Placeholder 4"/>
              <p:cNvSpPr txBox="1">
                <a:spLocks/>
              </p:cNvSpPr>
              <p:nvPr/>
            </p:nvSpPr>
            <p:spPr>
              <a:xfrm>
                <a:off x="6801936" y="1279960"/>
                <a:ext cx="1739873" cy="314488"/>
              </a:xfrm>
              <a:prstGeom prst="rect">
                <a:avLst/>
              </a:prstGeom>
              <a:solidFill>
                <a:srgbClr val="4353FF"/>
              </a:solidFill>
              <a:ln>
                <a:noFill/>
              </a:ln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770"/>
                  </a:spcBef>
                  <a:buNone/>
                </a:pPr>
                <a:r>
                  <a:rPr lang="en-US" sz="1760" dirty="0"/>
                  <a:t>Presentation</a:t>
                </a:r>
              </a:p>
            </p:txBody>
          </p:sp>
          <p:sp>
            <p:nvSpPr>
              <p:cNvPr id="45" name="Content Placeholder 4"/>
              <p:cNvSpPr txBox="1">
                <a:spLocks/>
              </p:cNvSpPr>
              <p:nvPr/>
            </p:nvSpPr>
            <p:spPr>
              <a:xfrm>
                <a:off x="6801936" y="1647213"/>
                <a:ext cx="1739873" cy="314488"/>
              </a:xfrm>
              <a:prstGeom prst="rect">
                <a:avLst/>
              </a:prstGeom>
              <a:solidFill>
                <a:srgbClr val="4353FF"/>
              </a:solidFill>
              <a:ln>
                <a:noFill/>
              </a:ln>
            </p:spPr>
            <p:txBody>
              <a:bodyPr vert="horz" lIns="100584" tIns="50292" rIns="100584" bIns="50292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spcBef>
                    <a:spcPts val="770"/>
                  </a:spcBef>
                  <a:buNone/>
                </a:pPr>
                <a:r>
                  <a:rPr lang="en-US" sz="1760" dirty="0"/>
                  <a:t>Logic</a:t>
                </a:r>
              </a:p>
            </p:txBody>
          </p:sp>
        </p:grpSp>
        <p:cxnSp>
          <p:nvCxnSpPr>
            <p:cNvPr id="36" name="Straight Connector 35"/>
            <p:cNvCxnSpPr/>
            <p:nvPr/>
          </p:nvCxnSpPr>
          <p:spPr>
            <a:xfrm>
              <a:off x="1908215" y="3730752"/>
              <a:ext cx="674200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1908215" y="3429000"/>
              <a:ext cx="674200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Content Placeholder 4"/>
          <p:cNvSpPr>
            <a:spLocks noGrp="1"/>
          </p:cNvSpPr>
          <p:nvPr>
            <p:ph idx="1"/>
          </p:nvPr>
        </p:nvSpPr>
        <p:spPr>
          <a:xfrm>
            <a:off x="335280" y="5562600"/>
            <a:ext cx="9555480" cy="2011680"/>
          </a:xfrm>
        </p:spPr>
        <p:txBody>
          <a:bodyPr>
            <a:noAutofit/>
          </a:bodyPr>
          <a:lstStyle/>
          <a:p>
            <a:pPr>
              <a:spcBef>
                <a:spcPts val="770"/>
              </a:spcBef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Advantages</a:t>
            </a:r>
          </a:p>
          <a:p>
            <a:pPr marL="504667" lvl="1"/>
            <a:r>
              <a:rPr lang="en-US" sz="1760" dirty="0">
                <a:latin typeface="Verdana" charset="0"/>
                <a:ea typeface="Verdana" charset="0"/>
                <a:cs typeface="Verdana" charset="0"/>
              </a:rPr>
              <a:t>Code organization, reuse, quick and easy to develop</a:t>
            </a:r>
          </a:p>
          <a:p>
            <a:pPr>
              <a:spcBef>
                <a:spcPts val="1100"/>
              </a:spcBef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Disadvantages</a:t>
            </a:r>
          </a:p>
          <a:p>
            <a:pPr marL="464503" lvl="1">
              <a:spcAft>
                <a:spcPts val="220"/>
              </a:spcAft>
              <a:buSzPct val="80000"/>
            </a:pPr>
            <a:r>
              <a:rPr lang="en-US" sz="1760" dirty="0">
                <a:latin typeface="Verdana" charset="0"/>
                <a:ea typeface="Verdana" charset="0"/>
                <a:cs typeface="Verdana" charset="0"/>
              </a:rPr>
              <a:t>Duplicate logic in client and server</a:t>
            </a:r>
            <a:endParaRPr lang="en-US" sz="22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21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4040111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557" y="152400"/>
            <a:ext cx="9420643" cy="1985159"/>
          </a:xfrm>
        </p:spPr>
        <p:txBody>
          <a:bodyPr/>
          <a:lstStyle/>
          <a:p>
            <a:r>
              <a:rPr lang="en-US" dirty="0" smtClean="0"/>
              <a:t>Single Page Application (SPA)</a:t>
            </a:r>
            <a:endParaRPr lang="en-US" dirty="0"/>
          </a:p>
        </p:txBody>
      </p:sp>
      <p:sp>
        <p:nvSpPr>
          <p:cNvPr id="4" name="Content Placeholder 4"/>
          <p:cNvSpPr>
            <a:spLocks noGrp="1"/>
          </p:cNvSpPr>
          <p:nvPr>
            <p:ph idx="1"/>
          </p:nvPr>
        </p:nvSpPr>
        <p:spPr>
          <a:xfrm>
            <a:off x="251460" y="1203962"/>
            <a:ext cx="9555480" cy="6035039"/>
          </a:xfrm>
        </p:spPr>
        <p:txBody>
          <a:bodyPr>
            <a:noAutofit/>
          </a:bodyPr>
          <a:lstStyle/>
          <a:p>
            <a:pPr marL="323057" indent="-323057">
              <a:lnSpc>
                <a:spcPct val="90000"/>
              </a:lnSpc>
              <a:spcBef>
                <a:spcPts val="770"/>
              </a:spcBef>
              <a:spcAft>
                <a:spcPts val="330"/>
              </a:spcAft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Client-side logic sends messages to server, receives response</a:t>
            </a:r>
          </a:p>
          <a:p>
            <a:pPr marL="323057" indent="-323057">
              <a:lnSpc>
                <a:spcPct val="90000"/>
              </a:lnSpc>
              <a:spcBef>
                <a:spcPts val="1870"/>
              </a:spcBef>
              <a:spcAft>
                <a:spcPts val="330"/>
              </a:spcAft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Logic is associated with a single HTML page, written in JavaScript</a:t>
            </a:r>
          </a:p>
          <a:p>
            <a:pPr marL="323057" indent="-323057">
              <a:lnSpc>
                <a:spcPct val="90000"/>
              </a:lnSpc>
              <a:spcBef>
                <a:spcPts val="1870"/>
              </a:spcBef>
              <a:spcAft>
                <a:spcPts val="330"/>
              </a:spcAft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HTML elements dynamically added and removed through DOM manipulation</a:t>
            </a:r>
          </a:p>
          <a:p>
            <a:pPr marL="323057" indent="-323057">
              <a:lnSpc>
                <a:spcPct val="90000"/>
              </a:lnSpc>
              <a:spcBef>
                <a:spcPts val="1870"/>
              </a:spcBef>
              <a:spcAft>
                <a:spcPts val="330"/>
              </a:spcAft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Enabling technologies</a:t>
            </a:r>
          </a:p>
          <a:p>
            <a:pPr marL="770097" lvl="1" indent="-265430">
              <a:lnSpc>
                <a:spcPct val="90000"/>
              </a:lnSpc>
              <a:spcBef>
                <a:spcPts val="550"/>
              </a:spcBef>
              <a:spcAft>
                <a:spcPts val="220"/>
              </a:spcAft>
              <a:buClr>
                <a:schemeClr val="tx1"/>
              </a:buClr>
            </a:pP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AJAX</a:t>
            </a:r>
          </a:p>
          <a:p>
            <a:pPr marL="770097" lvl="1" indent="-265430">
              <a:lnSpc>
                <a:spcPct val="90000"/>
              </a:lnSpc>
              <a:spcBef>
                <a:spcPts val="550"/>
              </a:spcBef>
              <a:spcAft>
                <a:spcPts val="220"/>
              </a:spcAft>
              <a:buClr>
                <a:schemeClr val="tx1"/>
              </a:buClr>
            </a:pP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DOM Manipulation</a:t>
            </a:r>
          </a:p>
          <a:p>
            <a:pPr marL="770097" lvl="1" indent="-265430">
              <a:lnSpc>
                <a:spcPct val="90000"/>
              </a:lnSpc>
              <a:spcBef>
                <a:spcPts val="550"/>
              </a:spcBef>
              <a:spcAft>
                <a:spcPts val="220"/>
              </a:spcAft>
              <a:buClr>
                <a:schemeClr val="tx1"/>
              </a:buClr>
            </a:pP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JSON</a:t>
            </a:r>
          </a:p>
          <a:p>
            <a:pPr marL="770097" lvl="1" indent="-265430">
              <a:lnSpc>
                <a:spcPct val="90000"/>
              </a:lnSpc>
              <a:spcBef>
                <a:spcPts val="550"/>
              </a:spcBef>
              <a:spcAft>
                <a:spcPts val="220"/>
              </a:spcAft>
              <a:buClr>
                <a:schemeClr val="tx1"/>
              </a:buClr>
            </a:pPr>
            <a:r>
              <a:rPr lang="en-US" sz="1980" dirty="0" err="1">
                <a:latin typeface="Verdana" charset="0"/>
                <a:ea typeface="Verdana" charset="0"/>
                <a:cs typeface="Verdana" charset="0"/>
              </a:rPr>
              <a:t>Jquery</a:t>
            </a:r>
            <a:endParaRPr lang="en-US" sz="1980" dirty="0">
              <a:latin typeface="Verdana" charset="0"/>
              <a:ea typeface="Verdana" charset="0"/>
              <a:cs typeface="Verdana" charset="0"/>
            </a:endParaRPr>
          </a:p>
          <a:p>
            <a:pPr marL="770097" lvl="1" indent="-265430">
              <a:lnSpc>
                <a:spcPct val="90000"/>
              </a:lnSpc>
              <a:spcBef>
                <a:spcPts val="550"/>
              </a:spcBef>
              <a:spcAft>
                <a:spcPts val="220"/>
              </a:spcAft>
              <a:buClr>
                <a:schemeClr val="tx1"/>
              </a:buClr>
            </a:pP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Angular (include and routing are useful)</a:t>
            </a:r>
          </a:p>
          <a:p>
            <a:pPr marL="323057" indent="-323057">
              <a:lnSpc>
                <a:spcPct val="90000"/>
              </a:lnSpc>
              <a:spcBef>
                <a:spcPts val="1870"/>
              </a:spcBef>
              <a:spcAft>
                <a:spcPts val="330"/>
              </a:spcAft>
              <a:buClr>
                <a:schemeClr val="tx1"/>
              </a:buClr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Example: Gmail</a:t>
            </a:r>
          </a:p>
          <a:p>
            <a:pPr marL="323057" indent="-323057">
              <a:lnSpc>
                <a:spcPct val="90000"/>
              </a:lnSpc>
              <a:spcBef>
                <a:spcPts val="770"/>
              </a:spcBef>
              <a:spcAft>
                <a:spcPts val="330"/>
              </a:spcAft>
              <a:buClr>
                <a:schemeClr val="tx1"/>
              </a:buClr>
            </a:pPr>
            <a:endParaRPr lang="en-US" sz="22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22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52505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14300"/>
            <a:ext cx="9304019" cy="661720"/>
          </a:xfrm>
        </p:spPr>
        <p:txBody>
          <a:bodyPr/>
          <a:lstStyle/>
          <a:p>
            <a:r>
              <a:rPr lang="en-US" dirty="0" smtClean="0"/>
              <a:t>Single Page Application Site</a:t>
            </a:r>
            <a:endParaRPr lang="en-US" dirty="0"/>
          </a:p>
        </p:txBody>
      </p:sp>
      <p:sp>
        <p:nvSpPr>
          <p:cNvPr id="39" name="Content Placeholder 4"/>
          <p:cNvSpPr>
            <a:spLocks noGrp="1"/>
          </p:cNvSpPr>
          <p:nvPr>
            <p:ph idx="1"/>
          </p:nvPr>
        </p:nvSpPr>
        <p:spPr>
          <a:xfrm>
            <a:off x="167640" y="5562600"/>
            <a:ext cx="9555480" cy="2011680"/>
          </a:xfrm>
        </p:spPr>
        <p:txBody>
          <a:bodyPr>
            <a:noAutofit/>
          </a:bodyPr>
          <a:lstStyle/>
          <a:p>
            <a:pPr>
              <a:spcBef>
                <a:spcPts val="770"/>
              </a:spcBef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Advantages</a:t>
            </a:r>
          </a:p>
          <a:p>
            <a:pPr marL="504667" lvl="1"/>
            <a:r>
              <a:rPr lang="en-US" sz="1760" dirty="0">
                <a:latin typeface="Verdana" charset="0"/>
                <a:ea typeface="Verdana" charset="0"/>
                <a:cs typeface="Verdana" charset="0"/>
              </a:rPr>
              <a:t>Fast (load most resources once; only data are transmitted)</a:t>
            </a:r>
          </a:p>
          <a:p>
            <a:pPr>
              <a:spcBef>
                <a:spcPts val="1100"/>
              </a:spcBef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Disadvantages</a:t>
            </a:r>
          </a:p>
          <a:p>
            <a:pPr marL="464503" lvl="1">
              <a:spcAft>
                <a:spcPts val="220"/>
              </a:spcAft>
              <a:buSzPct val="80000"/>
            </a:pPr>
            <a:r>
              <a:rPr lang="en-US" sz="1760" dirty="0">
                <a:latin typeface="Verdana" charset="0"/>
                <a:ea typeface="Verdana" charset="0"/>
                <a:cs typeface="Verdana" charset="0"/>
              </a:rPr>
              <a:t>Hard to maintain and reuse, cross-site scripting, memory leak</a:t>
            </a:r>
            <a:endParaRPr lang="en-US" sz="2200" dirty="0"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167640" y="1120141"/>
            <a:ext cx="9729826" cy="4375403"/>
            <a:chOff x="152400" y="1005840"/>
            <a:chExt cx="8845296" cy="3977639"/>
          </a:xfrm>
        </p:grpSpPr>
        <p:grpSp>
          <p:nvGrpSpPr>
            <p:cNvPr id="40" name="Group 39"/>
            <p:cNvGrpSpPr/>
            <p:nvPr/>
          </p:nvGrpSpPr>
          <p:grpSpPr>
            <a:xfrm>
              <a:off x="152400" y="1005840"/>
              <a:ext cx="8845296" cy="3977639"/>
              <a:chOff x="385826" y="1005840"/>
              <a:chExt cx="8415186" cy="3977639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385826" y="1005840"/>
                <a:ext cx="8415186" cy="3977639"/>
                <a:chOff x="422402" y="1116366"/>
                <a:chExt cx="8415186" cy="3558178"/>
              </a:xfrm>
            </p:grpSpPr>
            <p:sp>
              <p:nvSpPr>
                <p:cNvPr id="19" name="Rectangle 18"/>
                <p:cNvSpPr/>
                <p:nvPr/>
              </p:nvSpPr>
              <p:spPr>
                <a:xfrm>
                  <a:off x="422402" y="1116366"/>
                  <a:ext cx="8415186" cy="3558178"/>
                </a:xfrm>
                <a:prstGeom prst="rect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760"/>
                </a:p>
              </p:txBody>
            </p:sp>
            <p:sp>
              <p:nvSpPr>
                <p:cNvPr id="20" name="Content Placeholder 4"/>
                <p:cNvSpPr txBox="1">
                  <a:spLocks/>
                </p:cNvSpPr>
                <p:nvPr/>
              </p:nvSpPr>
              <p:spPr>
                <a:xfrm>
                  <a:off x="422403" y="1698172"/>
                  <a:ext cx="1451505" cy="346275"/>
                </a:xfrm>
                <a:prstGeom prst="rect">
                  <a:avLst/>
                </a:prstGeom>
              </p:spPr>
              <p:txBody>
                <a:bodyPr vert="horz" lIns="100584" tIns="50292" rIns="100584" bIns="50292" rtlCol="0">
                  <a:noAutofit/>
                </a:bodyPr>
                <a:lstStyle>
                  <a:lvl1pPr marL="182880" indent="-182880" algn="l" defTabSz="914400" rtl="0" eaLnBrk="1" latinLnBrk="0" hangingPunct="1">
                    <a:lnSpc>
                      <a:spcPct val="100000"/>
                    </a:lnSpc>
                    <a:spcBef>
                      <a:spcPts val="1400"/>
                    </a:spcBef>
                    <a:spcAft>
                      <a:spcPts val="200"/>
                    </a:spcAft>
                    <a:buClr>
                      <a:schemeClr val="bg1"/>
                    </a:buClr>
                    <a:buSzPct val="80000"/>
                    <a:buFont typeface="Arial" pitchFamily="34" charset="0"/>
                    <a:buChar char="•"/>
                    <a:defRPr sz="2800" kern="1200" spc="10" baseline="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1pPr>
                  <a:lvl2pPr marL="45720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4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2pPr>
                  <a:lvl3pPr marL="73152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3pPr>
                  <a:lvl4pPr marL="100584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4pPr>
                  <a:lvl5pPr marL="128016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5pPr>
                  <a:lvl6pPr marL="16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9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2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5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r">
                    <a:spcBef>
                      <a:spcPts val="770"/>
                    </a:spcBef>
                    <a:buNone/>
                  </a:pPr>
                  <a:r>
                    <a:rPr lang="en-US" sz="1760" dirty="0"/>
                    <a:t>Browser</a:t>
                  </a:r>
                </a:p>
              </p:txBody>
            </p:sp>
            <p:sp>
              <p:nvSpPr>
                <p:cNvPr id="21" name="Content Placeholder 4"/>
                <p:cNvSpPr txBox="1">
                  <a:spLocks/>
                </p:cNvSpPr>
                <p:nvPr/>
              </p:nvSpPr>
              <p:spPr>
                <a:xfrm>
                  <a:off x="422402" y="3210375"/>
                  <a:ext cx="1451505" cy="346275"/>
                </a:xfrm>
                <a:prstGeom prst="rect">
                  <a:avLst/>
                </a:prstGeom>
              </p:spPr>
              <p:txBody>
                <a:bodyPr vert="horz" lIns="100584" tIns="50292" rIns="100584" bIns="50292" rtlCol="0">
                  <a:noAutofit/>
                </a:bodyPr>
                <a:lstStyle>
                  <a:lvl1pPr marL="182880" indent="-182880" algn="l" defTabSz="914400" rtl="0" eaLnBrk="1" latinLnBrk="0" hangingPunct="1">
                    <a:lnSpc>
                      <a:spcPct val="100000"/>
                    </a:lnSpc>
                    <a:spcBef>
                      <a:spcPts val="1400"/>
                    </a:spcBef>
                    <a:spcAft>
                      <a:spcPts val="200"/>
                    </a:spcAft>
                    <a:buClr>
                      <a:schemeClr val="bg1"/>
                    </a:buClr>
                    <a:buSzPct val="80000"/>
                    <a:buFont typeface="Arial" pitchFamily="34" charset="0"/>
                    <a:buChar char="•"/>
                    <a:defRPr sz="2800" kern="1200" spc="10" baseline="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1pPr>
                  <a:lvl2pPr marL="45720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4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2pPr>
                  <a:lvl3pPr marL="73152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3pPr>
                  <a:lvl4pPr marL="100584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4pPr>
                  <a:lvl5pPr marL="128016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5pPr>
                  <a:lvl6pPr marL="16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9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2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5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r">
                    <a:spcBef>
                      <a:spcPts val="770"/>
                    </a:spcBef>
                    <a:buNone/>
                  </a:pPr>
                  <a:r>
                    <a:rPr lang="en-US" sz="1760" dirty="0"/>
                    <a:t>Web server</a:t>
                  </a:r>
                </a:p>
              </p:txBody>
            </p:sp>
            <p:sp>
              <p:nvSpPr>
                <p:cNvPr id="22" name="Content Placeholder 4"/>
                <p:cNvSpPr txBox="1">
                  <a:spLocks/>
                </p:cNvSpPr>
                <p:nvPr/>
              </p:nvSpPr>
              <p:spPr>
                <a:xfrm>
                  <a:off x="422402" y="4096511"/>
                  <a:ext cx="1451505" cy="346275"/>
                </a:xfrm>
                <a:prstGeom prst="rect">
                  <a:avLst/>
                </a:prstGeom>
              </p:spPr>
              <p:txBody>
                <a:bodyPr vert="horz" lIns="100584" tIns="50292" rIns="100584" bIns="50292" rtlCol="0">
                  <a:noAutofit/>
                </a:bodyPr>
                <a:lstStyle>
                  <a:lvl1pPr marL="182880" indent="-182880" algn="l" defTabSz="914400" rtl="0" eaLnBrk="1" latinLnBrk="0" hangingPunct="1">
                    <a:lnSpc>
                      <a:spcPct val="100000"/>
                    </a:lnSpc>
                    <a:spcBef>
                      <a:spcPts val="1400"/>
                    </a:spcBef>
                    <a:spcAft>
                      <a:spcPts val="200"/>
                    </a:spcAft>
                    <a:buClr>
                      <a:schemeClr val="bg1"/>
                    </a:buClr>
                    <a:buSzPct val="80000"/>
                    <a:buFont typeface="Arial" pitchFamily="34" charset="0"/>
                    <a:buChar char="•"/>
                    <a:defRPr sz="2800" kern="1200" spc="10" baseline="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1pPr>
                  <a:lvl2pPr marL="45720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4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2pPr>
                  <a:lvl3pPr marL="73152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3pPr>
                  <a:lvl4pPr marL="100584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4pPr>
                  <a:lvl5pPr marL="128016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5pPr>
                  <a:lvl6pPr marL="16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9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2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5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r">
                    <a:spcBef>
                      <a:spcPts val="770"/>
                    </a:spcBef>
                    <a:buNone/>
                  </a:pPr>
                  <a:r>
                    <a:rPr lang="en-US" sz="1760" dirty="0"/>
                    <a:t>Database</a:t>
                  </a:r>
                </a:p>
              </p:txBody>
            </p:sp>
            <p:sp>
              <p:nvSpPr>
                <p:cNvPr id="23" name="Rectangle 22"/>
                <p:cNvSpPr/>
                <p:nvPr/>
              </p:nvSpPr>
              <p:spPr>
                <a:xfrm>
                  <a:off x="1944793" y="1219200"/>
                  <a:ext cx="6742008" cy="1194318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760"/>
                </a:p>
              </p:txBody>
            </p:sp>
            <p:sp>
              <p:nvSpPr>
                <p:cNvPr id="24" name="Rectangle 23"/>
                <p:cNvSpPr/>
                <p:nvPr/>
              </p:nvSpPr>
              <p:spPr>
                <a:xfrm>
                  <a:off x="1944928" y="3005004"/>
                  <a:ext cx="6738595" cy="801613"/>
                </a:xfrm>
                <a:prstGeom prst="rect">
                  <a:avLst/>
                </a:prstGeom>
                <a:solidFill>
                  <a:srgbClr val="7B0C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760"/>
                </a:p>
              </p:txBody>
            </p:sp>
            <p:sp>
              <p:nvSpPr>
                <p:cNvPr id="26" name="Content Placeholder 4"/>
                <p:cNvSpPr txBox="1">
                  <a:spLocks/>
                </p:cNvSpPr>
                <p:nvPr/>
              </p:nvSpPr>
              <p:spPr>
                <a:xfrm>
                  <a:off x="2597243" y="2097933"/>
                  <a:ext cx="740879" cy="346275"/>
                </a:xfrm>
                <a:prstGeom prst="rect">
                  <a:avLst/>
                </a:prstGeom>
              </p:spPr>
              <p:txBody>
                <a:bodyPr vert="horz" lIns="100584" tIns="50292" rIns="100584" bIns="50292" rtlCol="0">
                  <a:noAutofit/>
                </a:bodyPr>
                <a:lstStyle>
                  <a:lvl1pPr marL="182880" indent="-182880" algn="l" defTabSz="914400" rtl="0" eaLnBrk="1" latinLnBrk="0" hangingPunct="1">
                    <a:lnSpc>
                      <a:spcPct val="100000"/>
                    </a:lnSpc>
                    <a:spcBef>
                      <a:spcPts val="1400"/>
                    </a:spcBef>
                    <a:spcAft>
                      <a:spcPts val="200"/>
                    </a:spcAft>
                    <a:buClr>
                      <a:schemeClr val="bg1"/>
                    </a:buClr>
                    <a:buSzPct val="80000"/>
                    <a:buFont typeface="Arial" pitchFamily="34" charset="0"/>
                    <a:buChar char="•"/>
                    <a:defRPr sz="2800" kern="1200" spc="10" baseline="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1pPr>
                  <a:lvl2pPr marL="45720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4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2pPr>
                  <a:lvl3pPr marL="73152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3pPr>
                  <a:lvl4pPr marL="100584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4pPr>
                  <a:lvl5pPr marL="128016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5pPr>
                  <a:lvl6pPr marL="16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9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2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5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770"/>
                    </a:spcBef>
                    <a:buNone/>
                  </a:pPr>
                  <a:r>
                    <a:rPr lang="en-US" sz="1760" dirty="0"/>
                    <a:t>HTML</a:t>
                  </a:r>
                </a:p>
              </p:txBody>
            </p:sp>
            <p:sp>
              <p:nvSpPr>
                <p:cNvPr id="27" name="Magnetic Disk 26"/>
                <p:cNvSpPr/>
                <p:nvPr/>
              </p:nvSpPr>
              <p:spPr>
                <a:xfrm>
                  <a:off x="5029200" y="4202281"/>
                  <a:ext cx="685800" cy="349048"/>
                </a:xfrm>
                <a:prstGeom prst="flowChartMagneticDisk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760"/>
                </a:p>
              </p:txBody>
            </p:sp>
            <p:sp>
              <p:nvSpPr>
                <p:cNvPr id="28" name="Content Placeholder 4"/>
                <p:cNvSpPr txBox="1">
                  <a:spLocks/>
                </p:cNvSpPr>
                <p:nvPr/>
              </p:nvSpPr>
              <p:spPr>
                <a:xfrm>
                  <a:off x="3576242" y="2454691"/>
                  <a:ext cx="1340831" cy="466530"/>
                </a:xfrm>
                <a:prstGeom prst="rect">
                  <a:avLst/>
                </a:prstGeom>
              </p:spPr>
              <p:txBody>
                <a:bodyPr vert="horz" lIns="100584" tIns="50292" rIns="100584" bIns="50292" rtlCol="0">
                  <a:noAutofit/>
                </a:bodyPr>
                <a:lstStyle>
                  <a:lvl1pPr marL="182880" indent="-182880" algn="l" defTabSz="914400" rtl="0" eaLnBrk="1" latinLnBrk="0" hangingPunct="1">
                    <a:lnSpc>
                      <a:spcPct val="100000"/>
                    </a:lnSpc>
                    <a:spcBef>
                      <a:spcPts val="1400"/>
                    </a:spcBef>
                    <a:spcAft>
                      <a:spcPts val="200"/>
                    </a:spcAft>
                    <a:buClr>
                      <a:schemeClr val="bg1"/>
                    </a:buClr>
                    <a:buSzPct val="80000"/>
                    <a:buFont typeface="Arial" pitchFamily="34" charset="0"/>
                    <a:buChar char="•"/>
                    <a:defRPr sz="2800" kern="1200" spc="10" baseline="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1pPr>
                  <a:lvl2pPr marL="45720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4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2pPr>
                  <a:lvl3pPr marL="73152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3pPr>
                  <a:lvl4pPr marL="100584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4pPr>
                  <a:lvl5pPr marL="128016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5pPr>
                  <a:lvl6pPr marL="16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9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2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5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spcBef>
                      <a:spcPts val="770"/>
                    </a:spcBef>
                    <a:buNone/>
                  </a:pPr>
                  <a:r>
                    <a:rPr lang="en-US" sz="1760" dirty="0"/>
                    <a:t>HTTP request</a:t>
                  </a:r>
                </a:p>
              </p:txBody>
            </p:sp>
            <p:sp>
              <p:nvSpPr>
                <p:cNvPr id="29" name="Content Placeholder 4"/>
                <p:cNvSpPr txBox="1">
                  <a:spLocks/>
                </p:cNvSpPr>
                <p:nvPr/>
              </p:nvSpPr>
              <p:spPr>
                <a:xfrm>
                  <a:off x="5715000" y="2454691"/>
                  <a:ext cx="1524000" cy="466530"/>
                </a:xfrm>
                <a:prstGeom prst="rect">
                  <a:avLst/>
                </a:prstGeom>
              </p:spPr>
              <p:txBody>
                <a:bodyPr vert="horz" lIns="100584" tIns="50292" rIns="100584" bIns="50292" rtlCol="0">
                  <a:noAutofit/>
                </a:bodyPr>
                <a:lstStyle>
                  <a:lvl1pPr marL="182880" indent="-182880" algn="l" defTabSz="914400" rtl="0" eaLnBrk="1" latinLnBrk="0" hangingPunct="1">
                    <a:lnSpc>
                      <a:spcPct val="100000"/>
                    </a:lnSpc>
                    <a:spcBef>
                      <a:spcPts val="1400"/>
                    </a:spcBef>
                    <a:spcAft>
                      <a:spcPts val="200"/>
                    </a:spcAft>
                    <a:buClr>
                      <a:schemeClr val="bg1"/>
                    </a:buClr>
                    <a:buSzPct val="80000"/>
                    <a:buFont typeface="Arial" pitchFamily="34" charset="0"/>
                    <a:buChar char="•"/>
                    <a:defRPr sz="2800" kern="1200" spc="10" baseline="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1pPr>
                  <a:lvl2pPr marL="45720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4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2pPr>
                  <a:lvl3pPr marL="73152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3pPr>
                  <a:lvl4pPr marL="100584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4pPr>
                  <a:lvl5pPr marL="128016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5pPr>
                  <a:lvl6pPr marL="16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9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2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5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spcBef>
                      <a:spcPts val="770"/>
                    </a:spcBef>
                    <a:buNone/>
                  </a:pPr>
                  <a:r>
                    <a:rPr lang="en-US" sz="1760" dirty="0"/>
                    <a:t>HTTP response</a:t>
                  </a:r>
                </a:p>
              </p:txBody>
            </p:sp>
            <p:sp>
              <p:nvSpPr>
                <p:cNvPr id="30" name="Content Placeholder 4"/>
                <p:cNvSpPr txBox="1">
                  <a:spLocks/>
                </p:cNvSpPr>
                <p:nvPr/>
              </p:nvSpPr>
              <p:spPr>
                <a:xfrm>
                  <a:off x="3200400" y="2973398"/>
                  <a:ext cx="4343400" cy="918620"/>
                </a:xfrm>
                <a:prstGeom prst="rect">
                  <a:avLst/>
                </a:prstGeom>
              </p:spPr>
              <p:txBody>
                <a:bodyPr vert="horz" lIns="100584" tIns="50292" rIns="100584" bIns="50292" rtlCol="0">
                  <a:noAutofit/>
                </a:bodyPr>
                <a:lstStyle>
                  <a:lvl1pPr marL="182880" indent="-182880" algn="l" defTabSz="914400" rtl="0" eaLnBrk="1" latinLnBrk="0" hangingPunct="1">
                    <a:lnSpc>
                      <a:spcPct val="100000"/>
                    </a:lnSpc>
                    <a:spcBef>
                      <a:spcPts val="1400"/>
                    </a:spcBef>
                    <a:spcAft>
                      <a:spcPts val="200"/>
                    </a:spcAft>
                    <a:buClr>
                      <a:schemeClr val="bg1"/>
                    </a:buClr>
                    <a:buSzPct val="80000"/>
                    <a:buFont typeface="Arial" pitchFamily="34" charset="0"/>
                    <a:buChar char="•"/>
                    <a:defRPr sz="2800" kern="1200" spc="10" baseline="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1pPr>
                  <a:lvl2pPr marL="45720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4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2pPr>
                  <a:lvl3pPr marL="73152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3pPr>
                  <a:lvl4pPr marL="100584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4pPr>
                  <a:lvl5pPr marL="128016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5pPr>
                  <a:lvl6pPr marL="16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9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2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5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760" dirty="0"/>
                    <a:t>Presentation</a:t>
                  </a:r>
                </a:p>
                <a:p>
                  <a:pPr marL="0" indent="0" algn="ctr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760" dirty="0"/>
                    <a:t>Logic</a:t>
                  </a:r>
                </a:p>
                <a:p>
                  <a:pPr marL="0" indent="0" algn="ctr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760" dirty="0"/>
                    <a:t>Data</a:t>
                  </a:r>
                </a:p>
              </p:txBody>
            </p:sp>
            <p:cxnSp>
              <p:nvCxnSpPr>
                <p:cNvPr id="31" name="Straight Arrow Connector 30"/>
                <p:cNvCxnSpPr/>
                <p:nvPr/>
              </p:nvCxnSpPr>
              <p:spPr>
                <a:xfrm>
                  <a:off x="4800600" y="2454691"/>
                  <a:ext cx="0" cy="466530"/>
                </a:xfrm>
                <a:prstGeom prst="straightConnector1">
                  <a:avLst/>
                </a:prstGeom>
                <a:ln w="28575">
                  <a:solidFill>
                    <a:schemeClr val="bg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Arrow Connector 31"/>
                <p:cNvCxnSpPr/>
                <p:nvPr/>
              </p:nvCxnSpPr>
              <p:spPr>
                <a:xfrm>
                  <a:off x="5867400" y="2454691"/>
                  <a:ext cx="0" cy="466530"/>
                </a:xfrm>
                <a:prstGeom prst="straightConnector1">
                  <a:avLst/>
                </a:prstGeom>
                <a:ln w="28575">
                  <a:solidFill>
                    <a:schemeClr val="bg1"/>
                  </a:solidFill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Arrow Connector 32"/>
                <p:cNvCxnSpPr/>
                <p:nvPr/>
              </p:nvCxnSpPr>
              <p:spPr>
                <a:xfrm>
                  <a:off x="5229809" y="3892018"/>
                  <a:ext cx="0" cy="274320"/>
                </a:xfrm>
                <a:prstGeom prst="straightConnector1">
                  <a:avLst/>
                </a:prstGeom>
                <a:ln w="28575">
                  <a:solidFill>
                    <a:schemeClr val="bg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Arrow Connector 33"/>
                <p:cNvCxnSpPr/>
                <p:nvPr/>
              </p:nvCxnSpPr>
              <p:spPr>
                <a:xfrm>
                  <a:off x="5491066" y="3892018"/>
                  <a:ext cx="0" cy="274320"/>
                </a:xfrm>
                <a:prstGeom prst="straightConnector1">
                  <a:avLst/>
                </a:prstGeom>
                <a:ln w="28575">
                  <a:solidFill>
                    <a:schemeClr val="bg1"/>
                  </a:solidFill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Content Placeholder 4"/>
                <p:cNvSpPr txBox="1">
                  <a:spLocks/>
                </p:cNvSpPr>
                <p:nvPr/>
              </p:nvSpPr>
              <p:spPr>
                <a:xfrm>
                  <a:off x="6886319" y="2097932"/>
                  <a:ext cx="1438006" cy="397383"/>
                </a:xfrm>
                <a:prstGeom prst="rect">
                  <a:avLst/>
                </a:prstGeom>
              </p:spPr>
              <p:txBody>
                <a:bodyPr vert="horz" lIns="100584" tIns="50292" rIns="100584" bIns="50292" rtlCol="0">
                  <a:noAutofit/>
                </a:bodyPr>
                <a:lstStyle>
                  <a:lvl1pPr marL="182880" indent="-182880" algn="l" defTabSz="914400" rtl="0" eaLnBrk="1" latinLnBrk="0" hangingPunct="1">
                    <a:lnSpc>
                      <a:spcPct val="100000"/>
                    </a:lnSpc>
                    <a:spcBef>
                      <a:spcPts val="1400"/>
                    </a:spcBef>
                    <a:spcAft>
                      <a:spcPts val="200"/>
                    </a:spcAft>
                    <a:buClr>
                      <a:schemeClr val="bg1"/>
                    </a:buClr>
                    <a:buSzPct val="80000"/>
                    <a:buFont typeface="Arial" pitchFamily="34" charset="0"/>
                    <a:buChar char="•"/>
                    <a:defRPr sz="2800" kern="1200" spc="10" baseline="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1pPr>
                  <a:lvl2pPr marL="45720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4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2pPr>
                  <a:lvl3pPr marL="73152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3pPr>
                  <a:lvl4pPr marL="100584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4pPr>
                  <a:lvl5pPr marL="128016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5pPr>
                  <a:lvl6pPr marL="16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9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2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5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spcBef>
                      <a:spcPts val="770"/>
                    </a:spcBef>
                    <a:buNone/>
                  </a:pPr>
                  <a:r>
                    <a:rPr lang="en-US" sz="1760" dirty="0"/>
                    <a:t>JavaScript</a:t>
                  </a:r>
                </a:p>
              </p:txBody>
            </p:sp>
            <p:sp>
              <p:nvSpPr>
                <p:cNvPr id="38" name="Content Placeholder 4"/>
                <p:cNvSpPr txBox="1">
                  <a:spLocks/>
                </p:cNvSpPr>
                <p:nvPr/>
              </p:nvSpPr>
              <p:spPr>
                <a:xfrm>
                  <a:off x="4191677" y="1920705"/>
                  <a:ext cx="1885312" cy="418420"/>
                </a:xfrm>
                <a:prstGeom prst="rect">
                  <a:avLst/>
                </a:prstGeom>
              </p:spPr>
              <p:txBody>
                <a:bodyPr vert="horz" lIns="100584" tIns="50292" rIns="100584" bIns="50292" rtlCol="0">
                  <a:noAutofit/>
                </a:bodyPr>
                <a:lstStyle>
                  <a:lvl1pPr marL="182880" indent="-182880" algn="l" defTabSz="914400" rtl="0" eaLnBrk="1" latinLnBrk="0" hangingPunct="1">
                    <a:lnSpc>
                      <a:spcPct val="100000"/>
                    </a:lnSpc>
                    <a:spcBef>
                      <a:spcPts val="1400"/>
                    </a:spcBef>
                    <a:spcAft>
                      <a:spcPts val="200"/>
                    </a:spcAft>
                    <a:buClr>
                      <a:schemeClr val="bg1"/>
                    </a:buClr>
                    <a:buSzPct val="80000"/>
                    <a:buFont typeface="Arial" pitchFamily="34" charset="0"/>
                    <a:buChar char="•"/>
                    <a:defRPr sz="2800" kern="1200" spc="10" baseline="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1pPr>
                  <a:lvl2pPr marL="45720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4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2pPr>
                  <a:lvl3pPr marL="73152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3pPr>
                  <a:lvl4pPr marL="100584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4pPr>
                  <a:lvl5pPr marL="128016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5pPr>
                  <a:lvl6pPr marL="16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9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2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5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spcBef>
                      <a:spcPts val="770"/>
                    </a:spcBef>
                    <a:buNone/>
                  </a:pPr>
                  <a:r>
                    <a:rPr lang="en-US" sz="1760"/>
                    <a:t>HTML elements</a:t>
                  </a:r>
                  <a:endParaRPr lang="en-US" sz="1760" dirty="0"/>
                </a:p>
              </p:txBody>
            </p:sp>
            <p:sp>
              <p:nvSpPr>
                <p:cNvPr id="41" name="Content Placeholder 4"/>
                <p:cNvSpPr txBox="1">
                  <a:spLocks/>
                </p:cNvSpPr>
                <p:nvPr/>
              </p:nvSpPr>
              <p:spPr>
                <a:xfrm>
                  <a:off x="4191677" y="1297792"/>
                  <a:ext cx="1885312" cy="418420"/>
                </a:xfrm>
                <a:prstGeom prst="rect">
                  <a:avLst/>
                </a:prstGeom>
              </p:spPr>
              <p:txBody>
                <a:bodyPr vert="horz" lIns="100584" tIns="50292" rIns="100584" bIns="50292" rtlCol="0">
                  <a:noAutofit/>
                </a:bodyPr>
                <a:lstStyle>
                  <a:lvl1pPr marL="182880" indent="-182880" algn="l" defTabSz="914400" rtl="0" eaLnBrk="1" latinLnBrk="0" hangingPunct="1">
                    <a:lnSpc>
                      <a:spcPct val="100000"/>
                    </a:lnSpc>
                    <a:spcBef>
                      <a:spcPts val="1400"/>
                    </a:spcBef>
                    <a:spcAft>
                      <a:spcPts val="200"/>
                    </a:spcAft>
                    <a:buClr>
                      <a:schemeClr val="bg1"/>
                    </a:buClr>
                    <a:buSzPct val="80000"/>
                    <a:buFont typeface="Arial" pitchFamily="34" charset="0"/>
                    <a:buChar char="•"/>
                    <a:defRPr sz="2800" kern="1200" spc="10" baseline="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1pPr>
                  <a:lvl2pPr marL="45720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4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2pPr>
                  <a:lvl3pPr marL="73152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3pPr>
                  <a:lvl4pPr marL="100584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4pPr>
                  <a:lvl5pPr marL="1280160" indent="-182880" algn="l" defTabSz="914400" rtl="0" eaLnBrk="1" latinLnBrk="0" hangingPunct="1">
                    <a:lnSpc>
                      <a:spcPct val="10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bg1"/>
                    </a:buClr>
                    <a:buFont typeface="Wingdings 2" pitchFamily="18" charset="2"/>
                    <a:buChar char=""/>
                    <a:defRPr sz="2000" kern="1200">
                      <a:solidFill>
                        <a:schemeClr val="bg1"/>
                      </a:solidFill>
                      <a:latin typeface="Verdana" charset="0"/>
                      <a:ea typeface="Verdana" charset="0"/>
                      <a:cs typeface="Verdana" charset="0"/>
                    </a:defRPr>
                  </a:lvl5pPr>
                  <a:lvl6pPr marL="16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9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22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500000" indent="-228600" algn="l" defTabSz="914400" rtl="0" eaLnBrk="1" latinLnBrk="0" hangingPunct="1">
                    <a:lnSpc>
                      <a:spcPct val="90000"/>
                    </a:lnSpc>
                    <a:spcBef>
                      <a:spcPts val="300"/>
                    </a:spcBef>
                    <a:spcAft>
                      <a:spcPts val="300"/>
                    </a:spcAft>
                    <a:buClr>
                      <a:schemeClr val="accent1"/>
                    </a:buClr>
                    <a:buFont typeface="Wingdings 2" pitchFamily="18" charset="2"/>
                    <a:buChar char=""/>
                    <a:defRPr sz="1400" kern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spcBef>
                      <a:spcPts val="770"/>
                    </a:spcBef>
                    <a:buNone/>
                  </a:pPr>
                  <a:r>
                    <a:rPr lang="en-US" sz="1760" dirty="0"/>
                    <a:t>event</a:t>
                  </a:r>
                </a:p>
              </p:txBody>
            </p:sp>
            <p:cxnSp>
              <p:nvCxnSpPr>
                <p:cNvPr id="43" name="Straight Arrow Connector 42"/>
                <p:cNvCxnSpPr/>
                <p:nvPr/>
              </p:nvCxnSpPr>
              <p:spPr>
                <a:xfrm flipH="1">
                  <a:off x="4796767" y="1920705"/>
                  <a:ext cx="608956" cy="0"/>
                </a:xfrm>
                <a:prstGeom prst="straightConnector1">
                  <a:avLst/>
                </a:prstGeom>
                <a:ln w="28575">
                  <a:solidFill>
                    <a:schemeClr val="bg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Arrow Connector 43"/>
                <p:cNvCxnSpPr/>
                <p:nvPr/>
              </p:nvCxnSpPr>
              <p:spPr>
                <a:xfrm flipH="1">
                  <a:off x="4796767" y="1628877"/>
                  <a:ext cx="608956" cy="0"/>
                </a:xfrm>
                <a:prstGeom prst="straightConnector1">
                  <a:avLst/>
                </a:prstGeom>
                <a:ln w="28575">
                  <a:solidFill>
                    <a:schemeClr val="bg1"/>
                  </a:solidFill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6" name="Straight Connector 35"/>
              <p:cNvCxnSpPr/>
              <p:nvPr/>
            </p:nvCxnSpPr>
            <p:spPr>
              <a:xfrm>
                <a:off x="1908215" y="3730752"/>
                <a:ext cx="6742008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1908215" y="3429000"/>
                <a:ext cx="6742008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7088" y="1253005"/>
              <a:ext cx="2057255" cy="73515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6233" y="1187265"/>
              <a:ext cx="2456767" cy="856064"/>
            </a:xfrm>
            <a:prstGeom prst="rect">
              <a:avLst/>
            </a:prstGeom>
          </p:spPr>
        </p:pic>
      </p:grpSp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23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22243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" y="334771"/>
            <a:ext cx="6959383" cy="68071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Summary: Web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460" y="1120140"/>
            <a:ext cx="9639300" cy="5578247"/>
          </a:xfrm>
        </p:spPr>
        <p:txBody>
          <a:bodyPr>
            <a:normAutofit/>
          </a:bodyPr>
          <a:lstStyle/>
          <a:p>
            <a:pPr marL="333534" indent="-333534">
              <a:buClr>
                <a:schemeClr val="tx1"/>
              </a:buClr>
              <a:buSzPct val="100000"/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Deploy across the Web</a:t>
            </a:r>
            <a:endParaRPr lang="en-US" sz="2420" dirty="0">
              <a:solidFill>
                <a:schemeClr val="tx2">
                  <a:lumMod val="75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  <a:p>
            <a:pPr marL="770097" lvl="1" indent="-270669">
              <a:spcBef>
                <a:spcPts val="880"/>
              </a:spcBef>
              <a:buClr>
                <a:schemeClr val="tx1"/>
              </a:buClr>
              <a:buSzPct val="100000"/>
            </a:pP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Other (software) deployment methods include </a:t>
            </a:r>
            <a:r>
              <a:rPr lang="en-US" sz="1980" dirty="0">
                <a:solidFill>
                  <a:schemeClr val="tx2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bundling</a:t>
            </a: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, </a:t>
            </a:r>
            <a:r>
              <a:rPr lang="en-US" sz="1980" dirty="0">
                <a:solidFill>
                  <a:schemeClr val="tx2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shrink-wrapping</a:t>
            </a: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, </a:t>
            </a:r>
            <a:r>
              <a:rPr lang="en-US" sz="1980" dirty="0">
                <a:solidFill>
                  <a:schemeClr val="tx2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embedding</a:t>
            </a: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, and </a:t>
            </a:r>
            <a:r>
              <a:rPr lang="en-US" sz="1980" dirty="0">
                <a:solidFill>
                  <a:schemeClr val="tx2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contracting</a:t>
            </a:r>
          </a:p>
          <a:p>
            <a:pPr marL="333534" indent="-333534">
              <a:spcBef>
                <a:spcPts val="2640"/>
              </a:spcBef>
              <a:buClr>
                <a:schemeClr val="tx1"/>
              </a:buClr>
              <a:buSzPct val="100000"/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New </a:t>
            </a:r>
            <a:r>
              <a:rPr lang="en-US" sz="2420" dirty="0">
                <a:solidFill>
                  <a:schemeClr val="tx2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technologies</a:t>
            </a:r>
          </a:p>
          <a:p>
            <a:pPr marL="333534" indent="-333534">
              <a:spcBef>
                <a:spcPts val="2640"/>
              </a:spcBef>
              <a:buClr>
                <a:schemeClr val="tx1"/>
              </a:buClr>
              <a:buSzPct val="100000"/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New conceptual </a:t>
            </a:r>
            <a:r>
              <a:rPr lang="en-US" sz="2420" dirty="0">
                <a:solidFill>
                  <a:schemeClr val="tx2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language constructs </a:t>
            </a: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for programming</a:t>
            </a:r>
          </a:p>
          <a:p>
            <a:pPr marL="770097" lvl="1" indent="-270669">
              <a:spcBef>
                <a:spcPts val="880"/>
              </a:spcBef>
              <a:buClr>
                <a:schemeClr val="tx1"/>
              </a:buClr>
              <a:buSzPct val="100000"/>
            </a:pPr>
            <a:r>
              <a:rPr lang="en-US" sz="1980" dirty="0">
                <a:solidFill>
                  <a:schemeClr val="tx2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Integration</a:t>
            </a:r>
          </a:p>
          <a:p>
            <a:pPr marL="770097" lvl="1" indent="-270669">
              <a:buClr>
                <a:schemeClr val="tx1"/>
              </a:buClr>
              <a:buSzPct val="100000"/>
            </a:pPr>
            <a:r>
              <a:rPr lang="en-US" sz="1980" dirty="0">
                <a:solidFill>
                  <a:schemeClr val="tx2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Data management</a:t>
            </a:r>
          </a:p>
          <a:p>
            <a:pPr marL="770097" lvl="1" indent="-270669">
              <a:buClr>
                <a:schemeClr val="tx1"/>
              </a:buClr>
              <a:buSzPct val="100000"/>
            </a:pPr>
            <a:r>
              <a:rPr lang="en-US" sz="1980" dirty="0">
                <a:solidFill>
                  <a:schemeClr val="tx2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Control connections</a:t>
            </a:r>
          </a:p>
          <a:p>
            <a:pPr marL="333534" indent="-333534">
              <a:spcBef>
                <a:spcPts val="2640"/>
              </a:spcBef>
              <a:buClr>
                <a:schemeClr val="tx1"/>
              </a:buClr>
              <a:buSzPct val="100000"/>
            </a:pPr>
            <a:r>
              <a:rPr lang="en-US" sz="2420" dirty="0">
                <a:solidFill>
                  <a:schemeClr val="tx2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Browser features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754380" y="6233161"/>
            <a:ext cx="8549640" cy="769441"/>
          </a:xfrm>
          <a:prstGeom prst="rect">
            <a:avLst/>
          </a:prstGeom>
          <a:solidFill>
            <a:srgbClr val="000099"/>
          </a:solidFill>
        </p:spPr>
        <p:txBody>
          <a:bodyPr wrap="square">
            <a:spAutoFit/>
          </a:bodyPr>
          <a:lstStyle/>
          <a:p>
            <a:pPr algn="ctr">
              <a:buClr>
                <a:schemeClr val="tx1"/>
              </a:buClr>
            </a:pPr>
            <a:r>
              <a:rPr lang="en-US" sz="2200" dirty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These differences affect every aspect of </a:t>
            </a:r>
          </a:p>
          <a:p>
            <a:pPr algn="ctr">
              <a:buClr>
                <a:schemeClr val="tx1"/>
              </a:buClr>
            </a:pPr>
            <a:r>
              <a:rPr lang="en-US" sz="2200" dirty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how to engineer high quality software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24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490364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30" y="1730820"/>
            <a:ext cx="7003110" cy="550818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157" y="152400"/>
            <a:ext cx="8506243" cy="1985159"/>
          </a:xfrm>
        </p:spPr>
        <p:txBody>
          <a:bodyPr/>
          <a:lstStyle/>
          <a:p>
            <a:r>
              <a:rPr lang="en-US" dirty="0" smtClean="0"/>
              <a:t>Web Browsers and Objects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3276600" y="1280160"/>
            <a:ext cx="5934457" cy="1005840"/>
            <a:chOff x="-65095" y="3994619"/>
            <a:chExt cx="2149915" cy="1896533"/>
          </a:xfrm>
        </p:grpSpPr>
        <p:sp>
          <p:nvSpPr>
            <p:cNvPr id="12" name="Line Callout 1 11"/>
            <p:cNvSpPr/>
            <p:nvPr/>
          </p:nvSpPr>
          <p:spPr>
            <a:xfrm>
              <a:off x="-65095" y="3994619"/>
              <a:ext cx="2149915" cy="1896533"/>
            </a:xfrm>
            <a:prstGeom prst="borderCallout1">
              <a:avLst>
                <a:gd name="adj1" fmla="val 20917"/>
                <a:gd name="adj2" fmla="val -86"/>
                <a:gd name="adj3" fmla="val 64549"/>
                <a:gd name="adj4" fmla="val -23845"/>
              </a:avLst>
            </a:prstGeom>
            <a:solidFill>
              <a:srgbClr val="FFFDA9"/>
            </a:solidFill>
            <a:ln w="28575">
              <a:solidFill>
                <a:srgbClr val="000099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2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Object type: Window</a:t>
              </a:r>
            </a:p>
            <a:p>
              <a:pPr>
                <a:lnSpc>
                  <a:spcPct val="80000"/>
                </a:lnSpc>
                <a:spcBef>
                  <a:spcPts val="550"/>
                </a:spcBef>
              </a:pPr>
              <a:r>
                <a:rPr lang="en-US" sz="220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Properties</a:t>
              </a:r>
            </a:p>
            <a:p>
              <a:pPr>
                <a:lnSpc>
                  <a:spcPct val="80000"/>
                </a:lnSpc>
                <a:tabLst>
                  <a:tab pos="930752" algn="l"/>
                </a:tabLst>
              </a:pP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Location:	http://</a:t>
              </a:r>
              <a:r>
                <a:rPr lang="en-US" sz="1760" dirty="0" smtClean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www.ce.iug.edu</a:t>
              </a: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/~</a:t>
              </a:r>
              <a:r>
                <a:rPr lang="en-US" sz="1760" dirty="0" smtClean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up3f/ce5640/syllabus.html</a:t>
              </a:r>
              <a:endParaRPr lang="en-US" sz="1760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-65095" y="4784841"/>
              <a:ext cx="2149915" cy="0"/>
            </a:xfrm>
            <a:prstGeom prst="line">
              <a:avLst/>
            </a:prstGeom>
            <a:ln w="19050" cmpd="sng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3688080" y="4724400"/>
            <a:ext cx="6276442" cy="1453131"/>
            <a:chOff x="457200" y="3809997"/>
            <a:chExt cx="2149915" cy="1896534"/>
          </a:xfrm>
        </p:grpSpPr>
        <p:sp>
          <p:nvSpPr>
            <p:cNvPr id="17" name="Line Callout 1 16"/>
            <p:cNvSpPr/>
            <p:nvPr/>
          </p:nvSpPr>
          <p:spPr>
            <a:xfrm>
              <a:off x="457200" y="3809997"/>
              <a:ext cx="2149915" cy="1896534"/>
            </a:xfrm>
            <a:prstGeom prst="borderCallout1">
              <a:avLst>
                <a:gd name="adj1" fmla="val 44"/>
                <a:gd name="adj2" fmla="val 27531"/>
                <a:gd name="adj3" fmla="val -29264"/>
                <a:gd name="adj4" fmla="val 18758"/>
              </a:avLst>
            </a:prstGeom>
            <a:solidFill>
              <a:srgbClr val="FFFDA9"/>
            </a:solidFill>
            <a:ln w="28575">
              <a:solidFill>
                <a:srgbClr val="000099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2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Object type: Document</a:t>
              </a:r>
            </a:p>
            <a:p>
              <a:pPr>
                <a:lnSpc>
                  <a:spcPct val="80000"/>
                </a:lnSpc>
                <a:spcBef>
                  <a:spcPts val="550"/>
                </a:spcBef>
              </a:pPr>
              <a:r>
                <a:rPr lang="en-US" sz="220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Properties</a:t>
              </a:r>
            </a:p>
            <a:p>
              <a:pPr>
                <a:lnSpc>
                  <a:spcPct val="80000"/>
                </a:lnSpc>
                <a:tabLst>
                  <a:tab pos="1253808" algn="l"/>
                </a:tabLst>
              </a:pP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URL:	 http://www.ce.iug.edu/~up3f/ce5640/syllabus.html</a:t>
              </a:r>
            </a:p>
            <a:p>
              <a:pPr>
                <a:lnSpc>
                  <a:spcPct val="85000"/>
                </a:lnSpc>
                <a:tabLst>
                  <a:tab pos="1253808" algn="l"/>
                </a:tabLst>
              </a:pPr>
              <a:r>
                <a:rPr lang="en-US" sz="1760" dirty="0" err="1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lastModified</a:t>
              </a: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: 	06/01/2019 10:19:23</a:t>
              </a:r>
            </a:p>
            <a:p>
              <a:pPr>
                <a:lnSpc>
                  <a:spcPct val="80000"/>
                </a:lnSpc>
                <a:tabLst>
                  <a:tab pos="1253808" algn="l"/>
                </a:tabLst>
              </a:pP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Title:	</a:t>
              </a:r>
              <a:r>
                <a:rPr lang="en-US" sz="1760" dirty="0" smtClean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Ce5640</a:t>
              </a: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: </a:t>
              </a:r>
              <a:r>
                <a:rPr lang="en-US" sz="1760" dirty="0" err="1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WebPL</a:t>
              </a:r>
              <a:endParaRPr lang="en-US" sz="1760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457200" y="4354390"/>
              <a:ext cx="2143024" cy="0"/>
            </a:xfrm>
            <a:prstGeom prst="line">
              <a:avLst/>
            </a:prstGeom>
            <a:ln w="19050" cmpd="sng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3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412301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152400"/>
            <a:ext cx="9344443" cy="68071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BOM: Browser </a:t>
            </a:r>
            <a:r>
              <a:rPr lang="en-US" dirty="0"/>
              <a:t>Object </a:t>
            </a:r>
            <a:r>
              <a:rPr lang="en-US" dirty="0" smtClean="0"/>
              <a:t>Model</a:t>
            </a:r>
            <a:endParaRPr lang="en-US" dirty="0">
              <a:solidFill>
                <a:srgbClr val="000099"/>
              </a:solidFill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4023360" y="2377440"/>
            <a:ext cx="1927860" cy="4191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4115062" y="2384425"/>
            <a:ext cx="1768176" cy="397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1980" i="1" dirty="0">
                <a:latin typeface="Gill Sans MT"/>
                <a:cs typeface="Gill Sans MT"/>
              </a:rPr>
              <a:t>window</a:t>
            </a:r>
            <a:r>
              <a:rPr lang="en-US" sz="1980" dirty="0">
                <a:latin typeface="Gill Sans MT"/>
                <a:cs typeface="Gill Sans MT"/>
              </a:rPr>
              <a:t> </a:t>
            </a:r>
            <a:r>
              <a:rPr lang="en-US" sz="1980" b="1" dirty="0">
                <a:latin typeface="Gill Sans MT"/>
                <a:cs typeface="Gill Sans MT"/>
              </a:rPr>
              <a:t>Object</a:t>
            </a:r>
          </a:p>
        </p:txBody>
      </p:sp>
      <p:grpSp>
        <p:nvGrpSpPr>
          <p:cNvPr id="61" name="Group 60"/>
          <p:cNvGrpSpPr/>
          <p:nvPr/>
        </p:nvGrpSpPr>
        <p:grpSpPr>
          <a:xfrm>
            <a:off x="8130540" y="4053842"/>
            <a:ext cx="1760220" cy="419100"/>
            <a:chOff x="7391400" y="3505200"/>
            <a:chExt cx="1600200" cy="381000"/>
          </a:xfrm>
        </p:grpSpPr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7391400" y="3505200"/>
              <a:ext cx="1600200" cy="3810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980">
                <a:latin typeface="Gill Sans MT"/>
                <a:cs typeface="Gill Sans MT"/>
              </a:endParaRPr>
            </a:p>
          </p:txBody>
        </p:sp>
        <p:sp>
          <p:nvSpPr>
            <p:cNvPr id="10" name="Text Box 8"/>
            <p:cNvSpPr txBox="1">
              <a:spLocks noChangeArrowheads="1"/>
            </p:cNvSpPr>
            <p:nvPr/>
          </p:nvSpPr>
          <p:spPr bwMode="auto">
            <a:xfrm>
              <a:off x="7455253" y="3511550"/>
              <a:ext cx="1516499" cy="360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1980" i="1">
                  <a:latin typeface="Gill Sans MT"/>
                  <a:cs typeface="Gill Sans MT"/>
                </a:rPr>
                <a:t>screen</a:t>
              </a:r>
              <a:r>
                <a:rPr lang="en-US" sz="1980">
                  <a:latin typeface="Gill Sans MT"/>
                  <a:cs typeface="Gill Sans MT"/>
                </a:rPr>
                <a:t> </a:t>
              </a:r>
              <a:r>
                <a:rPr lang="en-US" sz="1980" b="1">
                  <a:latin typeface="Gill Sans MT"/>
                  <a:cs typeface="Gill Sans MT"/>
                </a:rPr>
                <a:t>Object</a:t>
              </a: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055157" y="4053842"/>
            <a:ext cx="1971447" cy="419100"/>
            <a:chOff x="5504688" y="3505200"/>
            <a:chExt cx="1792224" cy="381000"/>
          </a:xfrm>
        </p:grpSpPr>
        <p:sp>
          <p:nvSpPr>
            <p:cNvPr id="12" name="Text Box 11"/>
            <p:cNvSpPr txBox="1">
              <a:spLocks noChangeArrowheads="1"/>
            </p:cNvSpPr>
            <p:nvPr/>
          </p:nvSpPr>
          <p:spPr bwMode="auto">
            <a:xfrm>
              <a:off x="5608215" y="3511550"/>
              <a:ext cx="1675283" cy="360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0">
              <a:spAutoFit/>
            </a:bodyPr>
            <a:lstStyle/>
            <a:p>
              <a:pPr algn="ctr"/>
              <a:r>
                <a:rPr lang="en-US" sz="1980" i="1">
                  <a:latin typeface="Gill Sans MT"/>
                  <a:cs typeface="Gill Sans MT"/>
                </a:rPr>
                <a:t>navigator</a:t>
              </a:r>
              <a:r>
                <a:rPr lang="en-US" sz="1980">
                  <a:latin typeface="Gill Sans MT"/>
                  <a:cs typeface="Gill Sans MT"/>
                </a:rPr>
                <a:t> </a:t>
              </a:r>
              <a:r>
                <a:rPr lang="en-US" sz="1980" b="1">
                  <a:latin typeface="Gill Sans MT"/>
                  <a:cs typeface="Gill Sans MT"/>
                </a:rPr>
                <a:t>Object</a:t>
              </a: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5504688" y="3505200"/>
              <a:ext cx="1792224" cy="3810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anchor="ctr"/>
            <a:lstStyle/>
            <a:p>
              <a:pPr algn="ctr"/>
              <a:endParaRPr lang="en-US" sz="1980">
                <a:latin typeface="Gill Sans MT"/>
                <a:cs typeface="Gill Sans MT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061203" y="4053842"/>
            <a:ext cx="1760220" cy="419100"/>
            <a:chOff x="1933575" y="3505200"/>
            <a:chExt cx="1600200" cy="381000"/>
          </a:xfrm>
        </p:grpSpPr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1933575" y="3505200"/>
              <a:ext cx="1600200" cy="3810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980">
                <a:latin typeface="Gill Sans MT"/>
                <a:cs typeface="Gill Sans MT"/>
              </a:endParaRPr>
            </a:p>
          </p:txBody>
        </p:sp>
        <p:sp>
          <p:nvSpPr>
            <p:cNvPr id="14" name="Text Box 14"/>
            <p:cNvSpPr txBox="1">
              <a:spLocks noChangeArrowheads="1"/>
            </p:cNvSpPr>
            <p:nvPr/>
          </p:nvSpPr>
          <p:spPr bwMode="auto">
            <a:xfrm>
              <a:off x="1978318" y="3511550"/>
              <a:ext cx="1535327" cy="360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1980" i="1" dirty="0">
                  <a:latin typeface="Gill Sans MT"/>
                  <a:cs typeface="Gill Sans MT"/>
                </a:rPr>
                <a:t>history</a:t>
              </a:r>
              <a:r>
                <a:rPr lang="en-US" sz="1980" dirty="0">
                  <a:latin typeface="Gill Sans MT"/>
                  <a:cs typeface="Gill Sans MT"/>
                </a:rPr>
                <a:t> </a:t>
              </a:r>
              <a:r>
                <a:rPr lang="en-US" sz="1980" b="1" dirty="0">
                  <a:latin typeface="Gill Sans MT"/>
                  <a:cs typeface="Gill Sans MT"/>
                </a:rPr>
                <a:t>Object</a:t>
              </a: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12893" y="4053842"/>
            <a:ext cx="1844040" cy="419100"/>
            <a:chOff x="128588" y="3505200"/>
            <a:chExt cx="1676400" cy="381000"/>
          </a:xfrm>
        </p:grpSpPr>
        <p:sp>
          <p:nvSpPr>
            <p:cNvPr id="15" name="Rectangle 16"/>
            <p:cNvSpPr>
              <a:spLocks noChangeArrowheads="1"/>
            </p:cNvSpPr>
            <p:nvPr/>
          </p:nvSpPr>
          <p:spPr bwMode="auto">
            <a:xfrm>
              <a:off x="128588" y="3505200"/>
              <a:ext cx="1676400" cy="3810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en-US" sz="1980">
                <a:latin typeface="Gill Sans MT"/>
                <a:cs typeface="Gill Sans MT"/>
              </a:endParaRPr>
            </a:p>
          </p:txBody>
        </p:sp>
        <p:sp>
          <p:nvSpPr>
            <p:cNvPr id="16" name="Text Box 17"/>
            <p:cNvSpPr txBox="1">
              <a:spLocks noChangeArrowheads="1"/>
            </p:cNvSpPr>
            <p:nvPr/>
          </p:nvSpPr>
          <p:spPr bwMode="auto">
            <a:xfrm>
              <a:off x="152025" y="3511550"/>
              <a:ext cx="1629524" cy="360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1980" i="1" dirty="0">
                  <a:latin typeface="Gill Sans MT"/>
                  <a:cs typeface="Gill Sans MT"/>
                </a:rPr>
                <a:t>location</a:t>
              </a:r>
              <a:r>
                <a:rPr lang="en-US" sz="1980" dirty="0">
                  <a:latin typeface="Gill Sans MT"/>
                  <a:cs typeface="Gill Sans MT"/>
                </a:rPr>
                <a:t> </a:t>
              </a:r>
              <a:r>
                <a:rPr lang="en-US" sz="1980" b="1" dirty="0">
                  <a:latin typeface="Gill Sans MT"/>
                  <a:cs typeface="Gill Sans MT"/>
                </a:rPr>
                <a:t>Object</a:t>
              </a:r>
            </a:p>
          </p:txBody>
        </p:sp>
      </p:grpSp>
      <p:sp>
        <p:nvSpPr>
          <p:cNvPr id="17" name="Line 18"/>
          <p:cNvSpPr>
            <a:spLocks noChangeShapeType="1"/>
          </p:cNvSpPr>
          <p:nvPr/>
        </p:nvSpPr>
        <p:spPr bwMode="auto">
          <a:xfrm>
            <a:off x="922020" y="3383280"/>
            <a:ext cx="79629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18" name="Line 19"/>
          <p:cNvSpPr>
            <a:spLocks noChangeShapeType="1"/>
          </p:cNvSpPr>
          <p:nvPr/>
        </p:nvSpPr>
        <p:spPr bwMode="auto">
          <a:xfrm>
            <a:off x="922020" y="3383280"/>
            <a:ext cx="0" cy="67056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19" name="Line 20"/>
          <p:cNvSpPr>
            <a:spLocks noChangeShapeType="1"/>
          </p:cNvSpPr>
          <p:nvPr/>
        </p:nvSpPr>
        <p:spPr bwMode="auto">
          <a:xfrm>
            <a:off x="2933700" y="3383280"/>
            <a:ext cx="0" cy="67056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20" name="Line 21"/>
          <p:cNvSpPr>
            <a:spLocks noChangeShapeType="1"/>
          </p:cNvSpPr>
          <p:nvPr/>
        </p:nvSpPr>
        <p:spPr bwMode="auto">
          <a:xfrm>
            <a:off x="4945380" y="3383280"/>
            <a:ext cx="0" cy="67056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21" name="Line 22"/>
          <p:cNvSpPr>
            <a:spLocks noChangeShapeType="1"/>
          </p:cNvSpPr>
          <p:nvPr/>
        </p:nvSpPr>
        <p:spPr bwMode="auto">
          <a:xfrm>
            <a:off x="7040880" y="3383280"/>
            <a:ext cx="0" cy="67056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22" name="Line 23"/>
          <p:cNvSpPr>
            <a:spLocks noChangeShapeType="1"/>
          </p:cNvSpPr>
          <p:nvPr/>
        </p:nvSpPr>
        <p:spPr bwMode="auto">
          <a:xfrm>
            <a:off x="8884920" y="3383280"/>
            <a:ext cx="0" cy="67056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23" name="Line 24"/>
          <p:cNvSpPr>
            <a:spLocks noChangeShapeType="1"/>
          </p:cNvSpPr>
          <p:nvPr/>
        </p:nvSpPr>
        <p:spPr bwMode="auto">
          <a:xfrm>
            <a:off x="4945380" y="2796540"/>
            <a:ext cx="0" cy="67056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24" name="Line 25"/>
          <p:cNvSpPr>
            <a:spLocks noChangeShapeType="1"/>
          </p:cNvSpPr>
          <p:nvPr/>
        </p:nvSpPr>
        <p:spPr bwMode="auto">
          <a:xfrm>
            <a:off x="4945380" y="4472940"/>
            <a:ext cx="0" cy="58674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25" name="Line 26"/>
          <p:cNvSpPr>
            <a:spLocks noChangeShapeType="1"/>
          </p:cNvSpPr>
          <p:nvPr/>
        </p:nvSpPr>
        <p:spPr bwMode="auto">
          <a:xfrm>
            <a:off x="4526280" y="5059680"/>
            <a:ext cx="0" cy="67056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26" name="Line 27"/>
          <p:cNvSpPr>
            <a:spLocks noChangeShapeType="1"/>
          </p:cNvSpPr>
          <p:nvPr/>
        </p:nvSpPr>
        <p:spPr bwMode="auto">
          <a:xfrm>
            <a:off x="2263140" y="5059680"/>
            <a:ext cx="0" cy="67056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27" name="Line 28"/>
          <p:cNvSpPr>
            <a:spLocks noChangeShapeType="1"/>
          </p:cNvSpPr>
          <p:nvPr/>
        </p:nvSpPr>
        <p:spPr bwMode="auto">
          <a:xfrm>
            <a:off x="7627620" y="5059680"/>
            <a:ext cx="0" cy="67056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28" name="Line 29"/>
          <p:cNvSpPr>
            <a:spLocks noChangeShapeType="1"/>
          </p:cNvSpPr>
          <p:nvPr/>
        </p:nvSpPr>
        <p:spPr bwMode="auto">
          <a:xfrm>
            <a:off x="2263140" y="5059680"/>
            <a:ext cx="536448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31" name="Rectangle 36"/>
          <p:cNvSpPr>
            <a:spLocks noChangeArrowheads="1"/>
          </p:cNvSpPr>
          <p:nvPr/>
        </p:nvSpPr>
        <p:spPr bwMode="auto">
          <a:xfrm>
            <a:off x="1341120" y="5730240"/>
            <a:ext cx="1927860" cy="4191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32" name="Text Box 37"/>
          <p:cNvSpPr txBox="1">
            <a:spLocks noChangeArrowheads="1"/>
          </p:cNvSpPr>
          <p:nvPr/>
        </p:nvSpPr>
        <p:spPr bwMode="auto">
          <a:xfrm>
            <a:off x="1585305" y="5737225"/>
            <a:ext cx="1509709" cy="397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1980" i="1" dirty="0">
                <a:latin typeface="Gill Sans MT"/>
                <a:cs typeface="Gill Sans MT"/>
              </a:rPr>
              <a:t>form</a:t>
            </a:r>
            <a:r>
              <a:rPr lang="en-US" sz="1980" dirty="0">
                <a:latin typeface="Gill Sans MT"/>
                <a:cs typeface="Gill Sans MT"/>
              </a:rPr>
              <a:t> </a:t>
            </a:r>
            <a:r>
              <a:rPr lang="en-US" sz="1980" b="1" dirty="0">
                <a:latin typeface="Gill Sans MT"/>
                <a:cs typeface="Gill Sans MT"/>
              </a:rPr>
              <a:t>Object</a:t>
            </a:r>
          </a:p>
        </p:txBody>
      </p:sp>
      <p:sp>
        <p:nvSpPr>
          <p:cNvPr id="33" name="Rectangle 39"/>
          <p:cNvSpPr>
            <a:spLocks noChangeArrowheads="1"/>
          </p:cNvSpPr>
          <p:nvPr/>
        </p:nvSpPr>
        <p:spPr bwMode="auto">
          <a:xfrm>
            <a:off x="3604260" y="5730240"/>
            <a:ext cx="1927860" cy="4191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34" name="Text Box 40"/>
          <p:cNvSpPr txBox="1">
            <a:spLocks noChangeArrowheads="1"/>
          </p:cNvSpPr>
          <p:nvPr/>
        </p:nvSpPr>
        <p:spPr bwMode="auto">
          <a:xfrm>
            <a:off x="3898301" y="5737225"/>
            <a:ext cx="1394934" cy="397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1980" i="1">
                <a:latin typeface="Gill Sans MT"/>
                <a:cs typeface="Gill Sans MT"/>
              </a:rPr>
              <a:t>link</a:t>
            </a:r>
            <a:r>
              <a:rPr lang="en-US" sz="1980">
                <a:latin typeface="Gill Sans MT"/>
                <a:cs typeface="Gill Sans MT"/>
              </a:rPr>
              <a:t> </a:t>
            </a:r>
            <a:r>
              <a:rPr lang="en-US" sz="1980" b="1">
                <a:latin typeface="Gill Sans MT"/>
                <a:cs typeface="Gill Sans MT"/>
              </a:rPr>
              <a:t>Object</a:t>
            </a:r>
          </a:p>
        </p:txBody>
      </p:sp>
      <p:sp>
        <p:nvSpPr>
          <p:cNvPr id="35" name="Rectangle 42"/>
          <p:cNvSpPr>
            <a:spLocks noChangeArrowheads="1"/>
          </p:cNvSpPr>
          <p:nvPr/>
        </p:nvSpPr>
        <p:spPr bwMode="auto">
          <a:xfrm>
            <a:off x="6705600" y="5730240"/>
            <a:ext cx="1890979" cy="4191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1980">
              <a:latin typeface="Gill Sans MT"/>
              <a:cs typeface="Gill Sans MT"/>
            </a:endParaRPr>
          </a:p>
        </p:txBody>
      </p:sp>
      <p:sp>
        <p:nvSpPr>
          <p:cNvPr id="36" name="Text Box 43"/>
          <p:cNvSpPr txBox="1">
            <a:spLocks noChangeArrowheads="1"/>
          </p:cNvSpPr>
          <p:nvPr/>
        </p:nvSpPr>
        <p:spPr bwMode="auto">
          <a:xfrm>
            <a:off x="6881699" y="5737225"/>
            <a:ext cx="1633139" cy="397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1980" i="1">
                <a:latin typeface="Gill Sans MT"/>
                <a:cs typeface="Gill Sans MT"/>
              </a:rPr>
              <a:t>image</a:t>
            </a:r>
            <a:r>
              <a:rPr lang="en-US" sz="1980">
                <a:latin typeface="Gill Sans MT"/>
                <a:cs typeface="Gill Sans MT"/>
              </a:rPr>
              <a:t> </a:t>
            </a:r>
            <a:r>
              <a:rPr lang="en-US" sz="1980" b="1">
                <a:latin typeface="Gill Sans MT"/>
                <a:cs typeface="Gill Sans MT"/>
              </a:rPr>
              <a:t>Object</a:t>
            </a:r>
          </a:p>
        </p:txBody>
      </p:sp>
      <p:sp>
        <p:nvSpPr>
          <p:cNvPr id="37" name="Text Box 44"/>
          <p:cNvSpPr txBox="1">
            <a:spLocks noChangeArrowheads="1"/>
          </p:cNvSpPr>
          <p:nvPr/>
        </p:nvSpPr>
        <p:spPr bwMode="auto">
          <a:xfrm>
            <a:off x="5692179" y="5608003"/>
            <a:ext cx="761747" cy="397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1980" dirty="0">
                <a:latin typeface="Gill Sans MT"/>
                <a:cs typeface="Gill Sans MT"/>
              </a:rPr>
              <a:t>… …</a:t>
            </a:r>
          </a:p>
        </p:txBody>
      </p:sp>
      <p:sp>
        <p:nvSpPr>
          <p:cNvPr id="58" name="Content Placeholder 2"/>
          <p:cNvSpPr>
            <a:spLocks noGrp="1"/>
          </p:cNvSpPr>
          <p:nvPr>
            <p:ph idx="1"/>
          </p:nvPr>
        </p:nvSpPr>
        <p:spPr>
          <a:xfrm>
            <a:off x="502920" y="1176684"/>
            <a:ext cx="9052560" cy="1123921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2"/>
                </a:solidFill>
              </a:rPr>
              <a:t>BOM</a:t>
            </a:r>
            <a:r>
              <a:rPr lang="en-US" dirty="0"/>
              <a:t> – collection of objects that the browser makes available to us for use with JavaScript</a:t>
            </a:r>
          </a:p>
        </p:txBody>
      </p:sp>
      <p:grpSp>
        <p:nvGrpSpPr>
          <p:cNvPr id="63" name="Group 62"/>
          <p:cNvGrpSpPr/>
          <p:nvPr/>
        </p:nvGrpSpPr>
        <p:grpSpPr>
          <a:xfrm>
            <a:off x="3922776" y="4053842"/>
            <a:ext cx="2051914" cy="419100"/>
            <a:chOff x="3566160" y="3505200"/>
            <a:chExt cx="1865376" cy="381000"/>
          </a:xfrm>
        </p:grpSpPr>
        <p:sp>
          <p:nvSpPr>
            <p:cNvPr id="30" name="Text Box 34"/>
            <p:cNvSpPr txBox="1">
              <a:spLocks noChangeArrowheads="1"/>
            </p:cNvSpPr>
            <p:nvPr/>
          </p:nvSpPr>
          <p:spPr bwMode="auto">
            <a:xfrm>
              <a:off x="3664873" y="3505200"/>
              <a:ext cx="1733574" cy="360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0">
              <a:spAutoFit/>
            </a:bodyPr>
            <a:lstStyle/>
            <a:p>
              <a:pPr algn="ctr"/>
              <a:r>
                <a:rPr lang="en-US" sz="1980" i="1" dirty="0">
                  <a:latin typeface="Gill Sans MT"/>
                  <a:cs typeface="Gill Sans MT"/>
                </a:rPr>
                <a:t>document</a:t>
              </a:r>
              <a:r>
                <a:rPr lang="en-US" sz="1980" dirty="0">
                  <a:latin typeface="Gill Sans MT"/>
                  <a:cs typeface="Gill Sans MT"/>
                </a:rPr>
                <a:t> </a:t>
              </a:r>
              <a:r>
                <a:rPr lang="en-US" sz="1980" b="1" dirty="0">
                  <a:latin typeface="Gill Sans MT"/>
                  <a:cs typeface="Gill Sans MT"/>
                </a:rPr>
                <a:t>Object</a:t>
              </a:r>
            </a:p>
          </p:txBody>
        </p:sp>
        <p:sp>
          <p:nvSpPr>
            <p:cNvPr id="29" name="Rectangle 33"/>
            <p:cNvSpPr>
              <a:spLocks noChangeArrowheads="1"/>
            </p:cNvSpPr>
            <p:nvPr/>
          </p:nvSpPr>
          <p:spPr bwMode="auto">
            <a:xfrm>
              <a:off x="3566160" y="3505200"/>
              <a:ext cx="1865376" cy="3810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anchor="ctr"/>
            <a:lstStyle/>
            <a:p>
              <a:pPr algn="ctr"/>
              <a:endParaRPr lang="en-US" sz="1980">
                <a:latin typeface="Gill Sans MT"/>
                <a:cs typeface="Gill Sans MT"/>
              </a:endParaRPr>
            </a:p>
          </p:txBody>
        </p:sp>
      </p:grpSp>
      <p:grpSp>
        <p:nvGrpSpPr>
          <p:cNvPr id="38" name="Group 73"/>
          <p:cNvGrpSpPr>
            <a:grpSpLocks/>
          </p:cNvGrpSpPr>
          <p:nvPr/>
        </p:nvGrpSpPr>
        <p:grpSpPr bwMode="auto">
          <a:xfrm>
            <a:off x="586742" y="3802380"/>
            <a:ext cx="8660281" cy="2766060"/>
            <a:chOff x="352" y="2304"/>
            <a:chExt cx="4960" cy="1584"/>
          </a:xfrm>
        </p:grpSpPr>
        <p:grpSp>
          <p:nvGrpSpPr>
            <p:cNvPr id="39" name="Group 72"/>
            <p:cNvGrpSpPr>
              <a:grpSpLocks/>
            </p:cNvGrpSpPr>
            <p:nvPr/>
          </p:nvGrpSpPr>
          <p:grpSpPr bwMode="auto">
            <a:xfrm>
              <a:off x="776" y="2448"/>
              <a:ext cx="4168" cy="1200"/>
              <a:chOff x="776" y="2448"/>
              <a:chExt cx="4168" cy="1200"/>
            </a:xfrm>
          </p:grpSpPr>
          <p:sp>
            <p:nvSpPr>
              <p:cNvPr id="53" name="Rectangle 58"/>
              <p:cNvSpPr>
                <a:spLocks noChangeArrowheads="1"/>
              </p:cNvSpPr>
              <p:nvPr/>
            </p:nvSpPr>
            <p:spPr bwMode="auto">
              <a:xfrm>
                <a:off x="3840" y="3408"/>
                <a:ext cx="1104" cy="24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endParaRPr lang="en-US" sz="1980">
                  <a:latin typeface="Gill Sans MT"/>
                  <a:cs typeface="Gill Sans MT"/>
                </a:endParaRPr>
              </a:p>
            </p:txBody>
          </p:sp>
          <p:sp>
            <p:nvSpPr>
              <p:cNvPr id="51" name="Rectangle 55"/>
              <p:cNvSpPr>
                <a:spLocks noChangeArrowheads="1"/>
              </p:cNvSpPr>
              <p:nvPr/>
            </p:nvSpPr>
            <p:spPr bwMode="auto">
              <a:xfrm>
                <a:off x="2064" y="3408"/>
                <a:ext cx="1129" cy="24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endParaRPr lang="en-US" sz="1980">
                  <a:latin typeface="Gill Sans MT"/>
                  <a:cs typeface="Gill Sans MT"/>
                </a:endParaRPr>
              </a:p>
            </p:txBody>
          </p:sp>
          <p:sp>
            <p:nvSpPr>
              <p:cNvPr id="49" name="Rectangle 52"/>
              <p:cNvSpPr>
                <a:spLocks noChangeArrowheads="1"/>
              </p:cNvSpPr>
              <p:nvPr/>
            </p:nvSpPr>
            <p:spPr bwMode="auto">
              <a:xfrm>
                <a:off x="776" y="3408"/>
                <a:ext cx="1104" cy="24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endParaRPr lang="en-US" sz="1980">
                  <a:latin typeface="Gill Sans MT"/>
                  <a:cs typeface="Gill Sans MT"/>
                </a:endParaRPr>
              </a:p>
            </p:txBody>
          </p:sp>
          <p:sp>
            <p:nvSpPr>
              <p:cNvPr id="50" name="Text Box 53"/>
              <p:cNvSpPr txBox="1">
                <a:spLocks noChangeArrowheads="1"/>
              </p:cNvSpPr>
              <p:nvPr/>
            </p:nvSpPr>
            <p:spPr bwMode="auto">
              <a:xfrm>
                <a:off x="907" y="3412"/>
                <a:ext cx="865" cy="2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980" i="1" u="sng" dirty="0">
                    <a:latin typeface="Gill Sans MT"/>
                    <a:cs typeface="Gill Sans MT"/>
                  </a:rPr>
                  <a:t>form</a:t>
                </a:r>
                <a:r>
                  <a:rPr lang="en-US" sz="1980" u="sng" dirty="0">
                    <a:latin typeface="Gill Sans MT"/>
                    <a:cs typeface="Gill Sans MT"/>
                  </a:rPr>
                  <a:t> </a:t>
                </a:r>
                <a:r>
                  <a:rPr lang="en-US" sz="1980" b="1" u="sng" dirty="0">
                    <a:latin typeface="Gill Sans MT"/>
                    <a:cs typeface="Gill Sans MT"/>
                  </a:rPr>
                  <a:t>Object</a:t>
                </a:r>
              </a:p>
            </p:txBody>
          </p:sp>
          <p:sp>
            <p:nvSpPr>
              <p:cNvPr id="52" name="Text Box 56"/>
              <p:cNvSpPr txBox="1">
                <a:spLocks noChangeArrowheads="1"/>
              </p:cNvSpPr>
              <p:nvPr/>
            </p:nvSpPr>
            <p:spPr bwMode="auto">
              <a:xfrm>
                <a:off x="2232" y="3412"/>
                <a:ext cx="799" cy="2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980" i="1" u="sng" dirty="0">
                    <a:latin typeface="Gill Sans MT"/>
                    <a:cs typeface="Gill Sans MT"/>
                  </a:rPr>
                  <a:t>link</a:t>
                </a:r>
                <a:r>
                  <a:rPr lang="en-US" sz="1980" u="sng" dirty="0">
                    <a:latin typeface="Gill Sans MT"/>
                    <a:cs typeface="Gill Sans MT"/>
                  </a:rPr>
                  <a:t> </a:t>
                </a:r>
                <a:r>
                  <a:rPr lang="en-US" sz="1980" b="1" u="sng" dirty="0">
                    <a:latin typeface="Gill Sans MT"/>
                    <a:cs typeface="Gill Sans MT"/>
                  </a:rPr>
                  <a:t>Object</a:t>
                </a:r>
              </a:p>
            </p:txBody>
          </p:sp>
          <p:sp>
            <p:nvSpPr>
              <p:cNvPr id="54" name="Text Box 59"/>
              <p:cNvSpPr txBox="1">
                <a:spLocks noChangeArrowheads="1"/>
              </p:cNvSpPr>
              <p:nvPr/>
            </p:nvSpPr>
            <p:spPr bwMode="auto">
              <a:xfrm>
                <a:off x="3942" y="3412"/>
                <a:ext cx="935" cy="2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980" i="1" u="sng">
                    <a:latin typeface="Gill Sans MT"/>
                    <a:cs typeface="Gill Sans MT"/>
                  </a:rPr>
                  <a:t>image</a:t>
                </a:r>
                <a:r>
                  <a:rPr lang="en-US" sz="1980" u="sng">
                    <a:latin typeface="Gill Sans MT"/>
                    <a:cs typeface="Gill Sans MT"/>
                  </a:rPr>
                  <a:t> </a:t>
                </a:r>
                <a:r>
                  <a:rPr lang="en-US" sz="1980" b="1" u="sng">
                    <a:latin typeface="Gill Sans MT"/>
                    <a:cs typeface="Gill Sans MT"/>
                  </a:rPr>
                  <a:t>Object</a:t>
                </a:r>
              </a:p>
            </p:txBody>
          </p:sp>
          <p:grpSp>
            <p:nvGrpSpPr>
              <p:cNvPr id="48" name="Group 71"/>
              <p:cNvGrpSpPr>
                <a:grpSpLocks/>
              </p:cNvGrpSpPr>
              <p:nvPr/>
            </p:nvGrpSpPr>
            <p:grpSpPr bwMode="auto">
              <a:xfrm>
                <a:off x="2262" y="2448"/>
                <a:ext cx="1175" cy="242"/>
                <a:chOff x="4069" y="1560"/>
                <a:chExt cx="1175" cy="242"/>
              </a:xfrm>
            </p:grpSpPr>
            <p:sp>
              <p:nvSpPr>
                <p:cNvPr id="56" name="Rectangle 49"/>
                <p:cNvSpPr>
                  <a:spLocks noChangeArrowheads="1"/>
                </p:cNvSpPr>
                <p:nvPr/>
              </p:nvSpPr>
              <p:spPr bwMode="auto">
                <a:xfrm>
                  <a:off x="4069" y="1560"/>
                  <a:ext cx="1175" cy="242"/>
                </a:xfrm>
                <a:prstGeom prst="rect">
                  <a:avLst/>
                </a:prstGeom>
                <a:solidFill>
                  <a:schemeClr val="bg2">
                    <a:lumMod val="90000"/>
                  </a:schemeClr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lIns="0" anchor="ctr"/>
                <a:lstStyle/>
                <a:p>
                  <a:pPr algn="ctr"/>
                  <a:endParaRPr lang="en-US" sz="1980">
                    <a:latin typeface="Gill Sans MT"/>
                    <a:cs typeface="Gill Sans MT"/>
                  </a:endParaRPr>
                </a:p>
              </p:txBody>
            </p:sp>
            <p:sp>
              <p:nvSpPr>
                <p:cNvPr id="57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4145" y="1564"/>
                  <a:ext cx="1092" cy="22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0">
                  <a:spAutoFit/>
                </a:bodyPr>
                <a:lstStyle/>
                <a:p>
                  <a:pPr algn="ctr"/>
                  <a:r>
                    <a:rPr lang="en-US" sz="1980" i="1" u="sng" dirty="0">
                      <a:latin typeface="Gill Sans MT"/>
                      <a:cs typeface="Gill Sans MT"/>
                    </a:rPr>
                    <a:t>document</a:t>
                  </a:r>
                  <a:r>
                    <a:rPr lang="en-US" sz="1980" u="sng" dirty="0">
                      <a:latin typeface="Gill Sans MT"/>
                      <a:cs typeface="Gill Sans MT"/>
                    </a:rPr>
                    <a:t> </a:t>
                  </a:r>
                  <a:r>
                    <a:rPr lang="en-US" sz="1980" b="1" u="sng" dirty="0">
                      <a:latin typeface="Gill Sans MT"/>
                      <a:cs typeface="Gill Sans MT"/>
                    </a:rPr>
                    <a:t>Object</a:t>
                  </a:r>
                </a:p>
              </p:txBody>
            </p:sp>
          </p:grpSp>
          <p:sp>
            <p:nvSpPr>
              <p:cNvPr id="55" name="Text Box 60"/>
              <p:cNvSpPr txBox="1">
                <a:spLocks noChangeArrowheads="1"/>
              </p:cNvSpPr>
              <p:nvPr/>
            </p:nvSpPr>
            <p:spPr bwMode="auto">
              <a:xfrm>
                <a:off x="3254" y="3338"/>
                <a:ext cx="554" cy="227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980" u="sng" dirty="0">
                    <a:latin typeface="Gill Sans MT"/>
                    <a:cs typeface="Gill Sans MT"/>
                  </a:rPr>
                  <a:t>… </a:t>
                </a:r>
              </a:p>
            </p:txBody>
          </p:sp>
        </p:grpSp>
        <p:grpSp>
          <p:nvGrpSpPr>
            <p:cNvPr id="40" name="Group 69"/>
            <p:cNvGrpSpPr>
              <a:grpSpLocks/>
            </p:cNvGrpSpPr>
            <p:nvPr/>
          </p:nvGrpSpPr>
          <p:grpSpPr bwMode="auto">
            <a:xfrm>
              <a:off x="352" y="2304"/>
              <a:ext cx="4960" cy="1584"/>
              <a:chOff x="352" y="2304"/>
              <a:chExt cx="4960" cy="1584"/>
            </a:xfrm>
          </p:grpSpPr>
          <p:sp>
            <p:nvSpPr>
              <p:cNvPr id="41" name="Freeform 62"/>
              <p:cNvSpPr>
                <a:spLocks/>
              </p:cNvSpPr>
              <p:nvPr/>
            </p:nvSpPr>
            <p:spPr bwMode="auto">
              <a:xfrm>
                <a:off x="352" y="2800"/>
                <a:ext cx="1808" cy="896"/>
              </a:xfrm>
              <a:custGeom>
                <a:avLst/>
                <a:gdLst/>
                <a:ahLst/>
                <a:cxnLst>
                  <a:cxn ang="0">
                    <a:pos x="176" y="896"/>
                  </a:cxn>
                  <a:cxn ang="0">
                    <a:pos x="176" y="224"/>
                  </a:cxn>
                  <a:cxn ang="0">
                    <a:pos x="1232" y="32"/>
                  </a:cxn>
                  <a:cxn ang="0">
                    <a:pos x="1808" y="32"/>
                  </a:cxn>
                </a:cxnLst>
                <a:rect l="0" t="0" r="r" b="b"/>
                <a:pathLst>
                  <a:path w="1808" h="896">
                    <a:moveTo>
                      <a:pt x="176" y="896"/>
                    </a:moveTo>
                    <a:cubicBezTo>
                      <a:pt x="88" y="632"/>
                      <a:pt x="0" y="368"/>
                      <a:pt x="176" y="224"/>
                    </a:cubicBezTo>
                    <a:cubicBezTo>
                      <a:pt x="352" y="80"/>
                      <a:pt x="960" y="64"/>
                      <a:pt x="1232" y="32"/>
                    </a:cubicBezTo>
                    <a:cubicBezTo>
                      <a:pt x="1504" y="0"/>
                      <a:pt x="1656" y="16"/>
                      <a:pt x="1808" y="32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algn="ctr"/>
                <a:endParaRPr lang="en-US" sz="1980">
                  <a:latin typeface="Gill Sans MT"/>
                  <a:cs typeface="Gill Sans MT"/>
                </a:endParaRPr>
              </a:p>
            </p:txBody>
          </p:sp>
          <p:sp>
            <p:nvSpPr>
              <p:cNvPr id="42" name="Freeform 63"/>
              <p:cNvSpPr>
                <a:spLocks/>
              </p:cNvSpPr>
              <p:nvPr/>
            </p:nvSpPr>
            <p:spPr bwMode="auto">
              <a:xfrm>
                <a:off x="2160" y="2304"/>
                <a:ext cx="672" cy="528"/>
              </a:xfrm>
              <a:custGeom>
                <a:avLst/>
                <a:gdLst/>
                <a:ahLst/>
                <a:cxnLst>
                  <a:cxn ang="0">
                    <a:pos x="0" y="528"/>
                  </a:cxn>
                  <a:cxn ang="0">
                    <a:pos x="96" y="432"/>
                  </a:cxn>
                  <a:cxn ang="0">
                    <a:pos x="96" y="96"/>
                  </a:cxn>
                  <a:cxn ang="0">
                    <a:pos x="672" y="0"/>
                  </a:cxn>
                </a:cxnLst>
                <a:rect l="0" t="0" r="r" b="b"/>
                <a:pathLst>
                  <a:path w="672" h="528">
                    <a:moveTo>
                      <a:pt x="0" y="528"/>
                    </a:moveTo>
                    <a:cubicBezTo>
                      <a:pt x="40" y="516"/>
                      <a:pt x="80" y="504"/>
                      <a:pt x="96" y="432"/>
                    </a:cubicBezTo>
                    <a:cubicBezTo>
                      <a:pt x="112" y="360"/>
                      <a:pt x="0" y="168"/>
                      <a:pt x="96" y="96"/>
                    </a:cubicBezTo>
                    <a:cubicBezTo>
                      <a:pt x="192" y="24"/>
                      <a:pt x="576" y="16"/>
                      <a:pt x="672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algn="ctr"/>
                <a:endParaRPr lang="en-US" sz="1980">
                  <a:latin typeface="Gill Sans MT"/>
                  <a:cs typeface="Gill Sans MT"/>
                </a:endParaRPr>
              </a:p>
            </p:txBody>
          </p:sp>
          <p:sp>
            <p:nvSpPr>
              <p:cNvPr id="43" name="Freeform 64"/>
              <p:cNvSpPr>
                <a:spLocks/>
              </p:cNvSpPr>
              <p:nvPr/>
            </p:nvSpPr>
            <p:spPr bwMode="auto">
              <a:xfrm flipH="1">
                <a:off x="2832" y="2304"/>
                <a:ext cx="672" cy="528"/>
              </a:xfrm>
              <a:custGeom>
                <a:avLst/>
                <a:gdLst/>
                <a:ahLst/>
                <a:cxnLst>
                  <a:cxn ang="0">
                    <a:pos x="0" y="528"/>
                  </a:cxn>
                  <a:cxn ang="0">
                    <a:pos x="96" y="432"/>
                  </a:cxn>
                  <a:cxn ang="0">
                    <a:pos x="96" y="96"/>
                  </a:cxn>
                  <a:cxn ang="0">
                    <a:pos x="672" y="0"/>
                  </a:cxn>
                </a:cxnLst>
                <a:rect l="0" t="0" r="r" b="b"/>
                <a:pathLst>
                  <a:path w="672" h="528">
                    <a:moveTo>
                      <a:pt x="0" y="528"/>
                    </a:moveTo>
                    <a:cubicBezTo>
                      <a:pt x="40" y="516"/>
                      <a:pt x="80" y="504"/>
                      <a:pt x="96" y="432"/>
                    </a:cubicBezTo>
                    <a:cubicBezTo>
                      <a:pt x="112" y="360"/>
                      <a:pt x="0" y="168"/>
                      <a:pt x="96" y="96"/>
                    </a:cubicBezTo>
                    <a:cubicBezTo>
                      <a:pt x="192" y="24"/>
                      <a:pt x="576" y="16"/>
                      <a:pt x="672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algn="ctr"/>
                <a:endParaRPr lang="en-US" sz="1980">
                  <a:latin typeface="Gill Sans MT"/>
                  <a:cs typeface="Gill Sans MT"/>
                </a:endParaRPr>
              </a:p>
            </p:txBody>
          </p:sp>
          <p:sp>
            <p:nvSpPr>
              <p:cNvPr id="44" name="Freeform 65"/>
              <p:cNvSpPr>
                <a:spLocks/>
              </p:cNvSpPr>
              <p:nvPr/>
            </p:nvSpPr>
            <p:spPr bwMode="auto">
              <a:xfrm flipH="1">
                <a:off x="3504" y="2800"/>
                <a:ext cx="1808" cy="896"/>
              </a:xfrm>
              <a:custGeom>
                <a:avLst/>
                <a:gdLst/>
                <a:ahLst/>
                <a:cxnLst>
                  <a:cxn ang="0">
                    <a:pos x="176" y="896"/>
                  </a:cxn>
                  <a:cxn ang="0">
                    <a:pos x="176" y="224"/>
                  </a:cxn>
                  <a:cxn ang="0">
                    <a:pos x="1232" y="32"/>
                  </a:cxn>
                  <a:cxn ang="0">
                    <a:pos x="1808" y="32"/>
                  </a:cxn>
                </a:cxnLst>
                <a:rect l="0" t="0" r="r" b="b"/>
                <a:pathLst>
                  <a:path w="1808" h="896">
                    <a:moveTo>
                      <a:pt x="176" y="896"/>
                    </a:moveTo>
                    <a:cubicBezTo>
                      <a:pt x="88" y="632"/>
                      <a:pt x="0" y="368"/>
                      <a:pt x="176" y="224"/>
                    </a:cubicBezTo>
                    <a:cubicBezTo>
                      <a:pt x="352" y="80"/>
                      <a:pt x="960" y="64"/>
                      <a:pt x="1232" y="32"/>
                    </a:cubicBezTo>
                    <a:cubicBezTo>
                      <a:pt x="1504" y="0"/>
                      <a:pt x="1656" y="16"/>
                      <a:pt x="1808" y="32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algn="ctr"/>
                <a:endParaRPr lang="en-US" sz="1980">
                  <a:latin typeface="Gill Sans MT"/>
                  <a:cs typeface="Gill Sans MT"/>
                </a:endParaRPr>
              </a:p>
            </p:txBody>
          </p:sp>
          <p:sp>
            <p:nvSpPr>
              <p:cNvPr id="45" name="Freeform 66"/>
              <p:cNvSpPr>
                <a:spLocks/>
              </p:cNvSpPr>
              <p:nvPr/>
            </p:nvSpPr>
            <p:spPr bwMode="auto">
              <a:xfrm>
                <a:off x="528" y="3696"/>
                <a:ext cx="2304" cy="19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96"/>
                  </a:cxn>
                  <a:cxn ang="0">
                    <a:pos x="1488" y="240"/>
                  </a:cxn>
                  <a:cxn ang="0">
                    <a:pos x="2304" y="288"/>
                  </a:cxn>
                </a:cxnLst>
                <a:rect l="0" t="0" r="r" b="b"/>
                <a:pathLst>
                  <a:path w="2304" h="288">
                    <a:moveTo>
                      <a:pt x="0" y="0"/>
                    </a:moveTo>
                    <a:cubicBezTo>
                      <a:pt x="20" y="28"/>
                      <a:pt x="40" y="56"/>
                      <a:pt x="288" y="96"/>
                    </a:cubicBezTo>
                    <a:cubicBezTo>
                      <a:pt x="536" y="136"/>
                      <a:pt x="1152" y="208"/>
                      <a:pt x="1488" y="240"/>
                    </a:cubicBezTo>
                    <a:cubicBezTo>
                      <a:pt x="1824" y="272"/>
                      <a:pt x="2064" y="280"/>
                      <a:pt x="2304" y="288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algn="ctr"/>
                <a:endParaRPr lang="en-US" sz="1980">
                  <a:latin typeface="Gill Sans MT"/>
                  <a:cs typeface="Gill Sans MT"/>
                </a:endParaRPr>
              </a:p>
            </p:txBody>
          </p:sp>
          <p:sp>
            <p:nvSpPr>
              <p:cNvPr id="46" name="Freeform 67"/>
              <p:cNvSpPr>
                <a:spLocks/>
              </p:cNvSpPr>
              <p:nvPr/>
            </p:nvSpPr>
            <p:spPr bwMode="auto">
              <a:xfrm flipH="1">
                <a:off x="2832" y="3696"/>
                <a:ext cx="2304" cy="19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96"/>
                  </a:cxn>
                  <a:cxn ang="0">
                    <a:pos x="1488" y="240"/>
                  </a:cxn>
                  <a:cxn ang="0">
                    <a:pos x="2304" y="288"/>
                  </a:cxn>
                </a:cxnLst>
                <a:rect l="0" t="0" r="r" b="b"/>
                <a:pathLst>
                  <a:path w="2304" h="288">
                    <a:moveTo>
                      <a:pt x="0" y="0"/>
                    </a:moveTo>
                    <a:cubicBezTo>
                      <a:pt x="20" y="28"/>
                      <a:pt x="40" y="56"/>
                      <a:pt x="288" y="96"/>
                    </a:cubicBezTo>
                    <a:cubicBezTo>
                      <a:pt x="536" y="136"/>
                      <a:pt x="1152" y="208"/>
                      <a:pt x="1488" y="240"/>
                    </a:cubicBezTo>
                    <a:cubicBezTo>
                      <a:pt x="1824" y="272"/>
                      <a:pt x="2064" y="280"/>
                      <a:pt x="2304" y="288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algn="ctr"/>
                <a:endParaRPr lang="en-US" sz="1980">
                  <a:latin typeface="Gill Sans MT"/>
                  <a:cs typeface="Gill Sans MT"/>
                </a:endParaRPr>
              </a:p>
            </p:txBody>
          </p:sp>
          <p:sp>
            <p:nvSpPr>
              <p:cNvPr id="47" name="Text Box 68"/>
              <p:cNvSpPr txBox="1">
                <a:spLocks noChangeArrowheads="1"/>
              </p:cNvSpPr>
              <p:nvPr/>
            </p:nvSpPr>
            <p:spPr bwMode="auto">
              <a:xfrm>
                <a:off x="4555" y="2987"/>
                <a:ext cx="448" cy="2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980" u="sng" dirty="0">
                    <a:latin typeface="Gill Sans MT"/>
                    <a:cs typeface="Gill Sans MT"/>
                  </a:rPr>
                  <a:t>DOM</a:t>
                </a:r>
              </a:p>
            </p:txBody>
          </p:sp>
        </p:grpSp>
      </p:grpSp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4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839725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1" y="1167576"/>
            <a:ext cx="7719218" cy="607142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557" y="152400"/>
            <a:ext cx="9420643" cy="1985159"/>
          </a:xfrm>
        </p:spPr>
        <p:txBody>
          <a:bodyPr/>
          <a:lstStyle/>
          <a:p>
            <a:r>
              <a:rPr lang="en-US" dirty="0" smtClean="0"/>
              <a:t>DOM: Document Object Model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3614318" y="3025523"/>
            <a:ext cx="6276442" cy="3459097"/>
            <a:chOff x="3285744" y="2616086"/>
            <a:chExt cx="5705856" cy="3144634"/>
          </a:xfrm>
        </p:grpSpPr>
        <p:sp>
          <p:nvSpPr>
            <p:cNvPr id="11" name="Line Callout 1 10"/>
            <p:cNvSpPr/>
            <p:nvPr/>
          </p:nvSpPr>
          <p:spPr>
            <a:xfrm>
              <a:off x="3285744" y="4937760"/>
              <a:ext cx="5705856" cy="822960"/>
            </a:xfrm>
            <a:prstGeom prst="borderCallout1">
              <a:avLst>
                <a:gd name="adj1" fmla="val 44"/>
                <a:gd name="adj2" fmla="val 27531"/>
                <a:gd name="adj3" fmla="val -29264"/>
                <a:gd name="adj4" fmla="val 18758"/>
              </a:avLst>
            </a:prstGeom>
            <a:solidFill>
              <a:srgbClr val="FFFDA9"/>
            </a:solidFill>
            <a:ln w="28575">
              <a:solidFill>
                <a:srgbClr val="002060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80000"/>
                </a:lnSpc>
                <a:spcBef>
                  <a:spcPts val="550"/>
                </a:spcBef>
                <a:tabLst>
                  <a:tab pos="1253808" algn="l"/>
                </a:tabLst>
              </a:pPr>
              <a:r>
                <a:rPr lang="en-US" sz="220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Method	What it does</a:t>
              </a:r>
            </a:p>
            <a:p>
              <a:pPr>
                <a:lnSpc>
                  <a:spcPct val="80000"/>
                </a:lnSpc>
                <a:tabLst>
                  <a:tab pos="1253808" algn="l"/>
                </a:tabLst>
              </a:pP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write()		adds content to the document </a:t>
              </a:r>
            </a:p>
            <a:p>
              <a:pPr>
                <a:lnSpc>
                  <a:spcPct val="80000"/>
                </a:lnSpc>
                <a:tabLst>
                  <a:tab pos="1253808" algn="l"/>
                </a:tabLst>
              </a:pPr>
              <a:r>
                <a:rPr lang="en-US" sz="1760" dirty="0" err="1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getElementById</a:t>
              </a: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()	accesses an element of a given </a:t>
              </a:r>
              <a:r>
                <a:rPr lang="en-US" sz="1760" i="1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id </a:t>
              </a: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attribute </a:t>
              </a:r>
              <a:endParaRPr lang="en-US" sz="1760" i="1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9" name="Line Callout 1 8"/>
            <p:cNvSpPr/>
            <p:nvPr/>
          </p:nvSpPr>
          <p:spPr>
            <a:xfrm>
              <a:off x="3285744" y="3911486"/>
              <a:ext cx="5705856" cy="1041514"/>
            </a:xfrm>
            <a:prstGeom prst="borderCallout1">
              <a:avLst>
                <a:gd name="adj1" fmla="val 44"/>
                <a:gd name="adj2" fmla="val 27531"/>
                <a:gd name="adj3" fmla="val -29264"/>
                <a:gd name="adj4" fmla="val 18758"/>
              </a:avLst>
            </a:prstGeom>
            <a:solidFill>
              <a:srgbClr val="FFFDA9"/>
            </a:solidFill>
            <a:ln w="28575">
              <a:solidFill>
                <a:srgbClr val="002060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80000"/>
                </a:lnSpc>
                <a:spcBef>
                  <a:spcPts val="550"/>
                </a:spcBef>
                <a:tabLst>
                  <a:tab pos="1253808" algn="l"/>
                </a:tabLst>
              </a:pPr>
              <a:r>
                <a:rPr lang="en-US" sz="220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Event	Happens when</a:t>
              </a:r>
            </a:p>
            <a:p>
              <a:pPr>
                <a:lnSpc>
                  <a:spcPct val="80000"/>
                </a:lnSpc>
                <a:tabLst>
                  <a:tab pos="1253808" algn="l"/>
                </a:tabLst>
              </a:pP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Load	page and content have finished loading</a:t>
              </a:r>
            </a:p>
            <a:p>
              <a:pPr>
                <a:lnSpc>
                  <a:spcPct val="80000"/>
                </a:lnSpc>
                <a:tabLst>
                  <a:tab pos="1253808" algn="l"/>
                </a:tabLst>
              </a:pP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Click	user clicks the mouse over the page</a:t>
              </a:r>
            </a:p>
            <a:p>
              <a:pPr>
                <a:lnSpc>
                  <a:spcPct val="80000"/>
                </a:lnSpc>
                <a:tabLst>
                  <a:tab pos="1253808" algn="l"/>
                </a:tabLst>
              </a:pPr>
              <a:r>
                <a:rPr lang="en-US" sz="1760" dirty="0" err="1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Keypress</a:t>
              </a:r>
              <a:r>
                <a: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	user presses down on a key</a:t>
              </a: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3285744" y="2616086"/>
              <a:ext cx="5705856" cy="1321028"/>
              <a:chOff x="457200" y="3809997"/>
              <a:chExt cx="2149915" cy="1896534"/>
            </a:xfrm>
          </p:grpSpPr>
          <p:sp>
            <p:nvSpPr>
              <p:cNvPr id="6" name="Line Callout 1 5"/>
              <p:cNvSpPr/>
              <p:nvPr/>
            </p:nvSpPr>
            <p:spPr>
              <a:xfrm>
                <a:off x="457200" y="3809997"/>
                <a:ext cx="2149915" cy="1896534"/>
              </a:xfrm>
              <a:prstGeom prst="borderCallout1">
                <a:avLst>
                  <a:gd name="adj1" fmla="val 44"/>
                  <a:gd name="adj2" fmla="val 27531"/>
                  <a:gd name="adj3" fmla="val -29264"/>
                  <a:gd name="adj4" fmla="val 18758"/>
                </a:avLst>
              </a:prstGeom>
              <a:solidFill>
                <a:srgbClr val="FFFDA9"/>
              </a:solidFill>
              <a:ln w="28575">
                <a:solidFill>
                  <a:srgbClr val="000099"/>
                </a:solidFill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80000"/>
                  </a:lnSpc>
                </a:pPr>
                <a:r>
                  <a:rPr lang="en-US" sz="2420" dirty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Object type: Document</a:t>
                </a:r>
              </a:p>
              <a:p>
                <a:pPr>
                  <a:lnSpc>
                    <a:spcPct val="80000"/>
                  </a:lnSpc>
                  <a:spcBef>
                    <a:spcPts val="550"/>
                  </a:spcBef>
                </a:pPr>
                <a:r>
                  <a:rPr lang="en-US" sz="2200" dirty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Properties</a:t>
                </a:r>
              </a:p>
              <a:p>
                <a:pPr>
                  <a:lnSpc>
                    <a:spcPct val="80000"/>
                  </a:lnSpc>
                  <a:tabLst>
                    <a:tab pos="1253808" algn="l"/>
                  </a:tabLst>
                </a:pPr>
                <a:r>
                  <a:rPr lang="en-US" sz="1760" dirty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URL:	</a:t>
                </a:r>
                <a:r>
                  <a:rPr lang="en-US" sz="1760" dirty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  <a:hlinkClick r:id="rId3"/>
                  </a:rPr>
                  <a:t>http://www.cs.virginia.edu/~up3f/cs4640/syllabus.html</a:t>
                </a:r>
                <a:endPara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endParaRPr>
              </a:p>
              <a:p>
                <a:pPr>
                  <a:lnSpc>
                    <a:spcPct val="85000"/>
                  </a:lnSpc>
                  <a:tabLst>
                    <a:tab pos="1253808" algn="l"/>
                  </a:tabLst>
                </a:pPr>
                <a:r>
                  <a:rPr lang="en-US" sz="1760" dirty="0" err="1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lastModified</a:t>
                </a:r>
                <a:r>
                  <a:rPr lang="en-US" sz="1760" dirty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: 	06/01/2019 10:19:23</a:t>
                </a:r>
              </a:p>
              <a:p>
                <a:pPr>
                  <a:lnSpc>
                    <a:spcPct val="80000"/>
                  </a:lnSpc>
                  <a:tabLst>
                    <a:tab pos="1253808" algn="l"/>
                  </a:tabLst>
                </a:pPr>
                <a:r>
                  <a:rPr lang="en-US" sz="1760" dirty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Title:	CS4640: </a:t>
                </a:r>
                <a:r>
                  <a:rPr lang="en-US" sz="1760" dirty="0" err="1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WebPL</a:t>
                </a:r>
                <a:endParaRPr lang="en-US" sz="176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  <p:cxnSp>
            <p:nvCxnSpPr>
              <p:cNvPr id="7" name="Straight Connector 6"/>
              <p:cNvCxnSpPr/>
              <p:nvPr/>
            </p:nvCxnSpPr>
            <p:spPr>
              <a:xfrm>
                <a:off x="457200" y="4354390"/>
                <a:ext cx="2143024" cy="0"/>
              </a:xfrm>
              <a:prstGeom prst="line">
                <a:avLst/>
              </a:prstGeom>
              <a:ln w="19050" cmpd="sng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Date Placeholder 3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5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02398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10217927" cy="1929759"/>
          </a:xfrm>
        </p:spPr>
        <p:txBody>
          <a:bodyPr/>
          <a:lstStyle/>
          <a:p>
            <a:r>
              <a:rPr lang="en-US" sz="4180" dirty="0"/>
              <a:t>How A Browser See A Web Page</a:t>
            </a:r>
          </a:p>
        </p:txBody>
      </p:sp>
      <p:pic>
        <p:nvPicPr>
          <p:cNvPr id="797" name="Picture 79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239" y="1161722"/>
            <a:ext cx="5231021" cy="6077279"/>
          </a:xfrm>
          <a:prstGeom prst="rect">
            <a:avLst/>
          </a:prstGeom>
          <a:ln>
            <a:solidFill>
              <a:srgbClr val="000099"/>
            </a:solidFill>
          </a:ln>
        </p:spPr>
      </p:pic>
      <p:grpSp>
        <p:nvGrpSpPr>
          <p:cNvPr id="795" name="Group 794"/>
          <p:cNvGrpSpPr/>
          <p:nvPr/>
        </p:nvGrpSpPr>
        <p:grpSpPr>
          <a:xfrm>
            <a:off x="40234" y="1120141"/>
            <a:ext cx="9977933" cy="6135624"/>
            <a:chOff x="36576" y="914401"/>
            <a:chExt cx="9070848" cy="5577840"/>
          </a:xfrm>
        </p:grpSpPr>
        <p:grpSp>
          <p:nvGrpSpPr>
            <p:cNvPr id="84" name="Group 83"/>
            <p:cNvGrpSpPr/>
            <p:nvPr/>
          </p:nvGrpSpPr>
          <p:grpSpPr>
            <a:xfrm>
              <a:off x="36576" y="914401"/>
              <a:ext cx="9070848" cy="5577840"/>
              <a:chOff x="36576" y="838201"/>
              <a:chExt cx="9070848" cy="5577840"/>
            </a:xfrm>
          </p:grpSpPr>
          <p:sp>
            <p:nvSpPr>
              <p:cNvPr id="85" name="Rectangle 84"/>
              <p:cNvSpPr/>
              <p:nvPr/>
            </p:nvSpPr>
            <p:spPr>
              <a:xfrm>
                <a:off x="36576" y="838201"/>
                <a:ext cx="9070848" cy="55778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80"/>
              </a:p>
            </p:txBody>
          </p:sp>
          <p:grpSp>
            <p:nvGrpSpPr>
              <p:cNvPr id="86" name="Group 85"/>
              <p:cNvGrpSpPr/>
              <p:nvPr/>
            </p:nvGrpSpPr>
            <p:grpSpPr>
              <a:xfrm>
                <a:off x="73152" y="914400"/>
                <a:ext cx="8994648" cy="5164397"/>
                <a:chOff x="-3048" y="1066800"/>
                <a:chExt cx="8994648" cy="5164397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-3048" y="1975104"/>
                  <a:ext cx="3602736" cy="3069832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980"/>
                </a:p>
              </p:txBody>
            </p:sp>
            <p:sp>
              <p:nvSpPr>
                <p:cNvPr id="88" name="Rectangle 87"/>
                <p:cNvSpPr/>
                <p:nvPr/>
              </p:nvSpPr>
              <p:spPr>
                <a:xfrm>
                  <a:off x="3654552" y="1975104"/>
                  <a:ext cx="5337048" cy="4256093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980"/>
                </a:p>
              </p:txBody>
            </p:sp>
            <p:sp>
              <p:nvSpPr>
                <p:cNvPr id="89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3654552" y="1066800"/>
                  <a:ext cx="914400" cy="299383"/>
                </a:xfrm>
                <a:prstGeom prst="rect">
                  <a:avLst/>
                </a:prstGeom>
                <a:solidFill>
                  <a:schemeClr val="bg2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540" dirty="0">
                      <a:latin typeface="Gill Sans MT"/>
                      <a:cs typeface="Gill Sans MT"/>
                    </a:rPr>
                    <a:t>document</a:t>
                  </a:r>
                </a:p>
              </p:txBody>
            </p:sp>
            <p:sp>
              <p:nvSpPr>
                <p:cNvPr id="90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3657600" y="1594469"/>
                  <a:ext cx="914400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&lt;html&gt;</a:t>
                  </a:r>
                </a:p>
              </p:txBody>
            </p:sp>
            <p:sp>
              <p:nvSpPr>
                <p:cNvPr id="91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1196820" y="2209800"/>
                  <a:ext cx="914400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&lt;head&gt;</a:t>
                  </a:r>
                </a:p>
              </p:txBody>
            </p:sp>
            <p:sp>
              <p:nvSpPr>
                <p:cNvPr id="92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5867400" y="2209800"/>
                  <a:ext cx="914400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&lt;body&gt;</a:t>
                  </a:r>
                </a:p>
              </p:txBody>
            </p:sp>
            <p:sp>
              <p:nvSpPr>
                <p:cNvPr id="93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152400" y="2786742"/>
                  <a:ext cx="786384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&lt;meta&gt;</a:t>
                  </a:r>
                </a:p>
              </p:txBody>
            </p:sp>
            <p:sp>
              <p:nvSpPr>
                <p:cNvPr id="94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1261872" y="2786742"/>
                  <a:ext cx="786384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320">
                      <a:latin typeface="Courier" charset="0"/>
                      <a:ea typeface="Courier" charset="0"/>
                      <a:cs typeface="Courier" charset="0"/>
                    </a:rPr>
                    <a:t>&lt;title&gt;</a:t>
                  </a:r>
                  <a:endParaRPr lang="en-US" sz="1320" dirty="0"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  <p:sp>
              <p:nvSpPr>
                <p:cNvPr id="95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2414016" y="2786742"/>
                  <a:ext cx="786384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&lt;link&gt;</a:t>
                  </a:r>
                </a:p>
              </p:txBody>
            </p:sp>
            <p:sp>
              <p:nvSpPr>
                <p:cNvPr id="96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73152" y="3352800"/>
                  <a:ext cx="948014" cy="1007269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  <a:miter lim="800000"/>
                  <a:headEnd/>
                  <a:tailEnd/>
                </a:ln>
                <a:effectLst/>
              </p:spPr>
              <p:txBody>
                <a:bodyPr wrap="square" lIns="100584" rIns="10058">
                  <a:spAutoFit/>
                </a:bodyPr>
                <a:lstStyle/>
                <a:p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http-</a:t>
                  </a:r>
                  <a:r>
                    <a:rPr lang="en-US" sz="1100" dirty="0" err="1">
                      <a:latin typeface="Courier" charset="0"/>
                      <a:ea typeface="Courier" charset="0"/>
                      <a:cs typeface="Courier" charset="0"/>
                    </a:rPr>
                    <a:t>equiv</a:t>
                  </a:r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 content-type</a:t>
                  </a:r>
                </a:p>
                <a:p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Content text/html</a:t>
                  </a:r>
                </a:p>
                <a:p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... </a:t>
                  </a:r>
                </a:p>
              </p:txBody>
            </p:sp>
            <p:sp>
              <p:nvSpPr>
                <p:cNvPr id="97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1106424" y="3352801"/>
                  <a:ext cx="1091184" cy="237827"/>
                </a:xfrm>
                <a:prstGeom prst="rect">
                  <a:avLst/>
                </a:prstGeom>
                <a:solidFill>
                  <a:srgbClr val="FFFE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algn="ctr"/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CS4640: </a:t>
                  </a:r>
                  <a:r>
                    <a:rPr lang="en-US" sz="1100" dirty="0" err="1">
                      <a:latin typeface="Courier" charset="0"/>
                      <a:ea typeface="Courier" charset="0"/>
                      <a:cs typeface="Courier" charset="0"/>
                    </a:rPr>
                    <a:t>WebPL</a:t>
                  </a:r>
                  <a:endParaRPr lang="en-US" sz="1100" dirty="0"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  <p:sp>
              <p:nvSpPr>
                <p:cNvPr id="98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2258568" y="3352800"/>
                  <a:ext cx="1097280" cy="1007269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  <a:miter lim="800000"/>
                  <a:headEnd/>
                  <a:tailEnd/>
                </a:ln>
                <a:effectLst/>
              </p:spPr>
              <p:txBody>
                <a:bodyPr wrap="square" lIns="50292" rIns="50292">
                  <a:spAutoFit/>
                </a:bodyPr>
                <a:lstStyle/>
                <a:p>
                  <a:r>
                    <a:rPr lang="en-US" sz="1100" dirty="0" err="1">
                      <a:latin typeface="Courier" charset="0"/>
                      <a:ea typeface="Courier" charset="0"/>
                      <a:cs typeface="Courier" charset="0"/>
                    </a:rPr>
                    <a:t>rel</a:t>
                  </a:r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 </a:t>
                  </a:r>
                  <a:r>
                    <a:rPr lang="en-US" sz="1100" dirty="0" err="1">
                      <a:latin typeface="Courier" charset="0"/>
                      <a:ea typeface="Courier" charset="0"/>
                      <a:cs typeface="Courier" charset="0"/>
                    </a:rPr>
                    <a:t>stylesheet</a:t>
                  </a:r>
                  <a:endParaRPr lang="en-US" sz="1100" dirty="0"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r>
                    <a:rPr lang="en-US" sz="1100" dirty="0" err="1">
                      <a:latin typeface="Courier" charset="0"/>
                      <a:ea typeface="Courier" charset="0"/>
                      <a:cs typeface="Courier" charset="0"/>
                    </a:rPr>
                    <a:t>href</a:t>
                  </a:r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 styles/cs4640-style.css </a:t>
                  </a:r>
                  <a:r>
                    <a:rPr lang="is-IS" sz="1100" dirty="0">
                      <a:latin typeface="Courier" charset="0"/>
                      <a:ea typeface="Courier" charset="0"/>
                      <a:cs typeface="Courier" charset="0"/>
                    </a:rPr>
                    <a:t>...</a:t>
                  </a:r>
                  <a:endParaRPr lang="en-US" sz="1100" dirty="0"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  <p:sp>
              <p:nvSpPr>
                <p:cNvPr id="99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3746429" y="2786742"/>
                  <a:ext cx="640080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&lt;a&gt;</a:t>
                  </a:r>
                </a:p>
              </p:txBody>
            </p:sp>
            <p:sp>
              <p:nvSpPr>
                <p:cNvPr id="100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4419600" y="2786742"/>
                  <a:ext cx="786384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&lt;header&gt;</a:t>
                  </a:r>
                </a:p>
              </p:txBody>
            </p:sp>
            <p:sp>
              <p:nvSpPr>
                <p:cNvPr id="101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3730752" y="3276600"/>
                  <a:ext cx="713232" cy="237827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algn="ctr"/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name top</a:t>
                  </a:r>
                </a:p>
              </p:txBody>
            </p:sp>
            <p:sp>
              <p:nvSpPr>
                <p:cNvPr id="102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8366760" y="3352801"/>
                  <a:ext cx="548640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&lt;a&gt;</a:t>
                  </a:r>
                </a:p>
              </p:txBody>
            </p:sp>
            <p:sp>
              <p:nvSpPr>
                <p:cNvPr id="103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5410200" y="4876800"/>
                  <a:ext cx="548640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</a:t>
                  </a:r>
                  <a:r>
                    <a:rPr lang="en-US" sz="1320" dirty="0" err="1">
                      <a:latin typeface="Courier" charset="0"/>
                      <a:ea typeface="Courier" charset="0"/>
                      <a:cs typeface="Courier" charset="0"/>
                    </a:rPr>
                    <a:t>ul</a:t>
                  </a:r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&gt;</a:t>
                  </a:r>
                </a:p>
              </p:txBody>
            </p:sp>
            <p:sp>
              <p:nvSpPr>
                <p:cNvPr id="106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3931920" y="3736848"/>
                  <a:ext cx="640080" cy="545604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  <a:miter lim="800000"/>
                  <a:headEnd/>
                  <a:tailEnd/>
                </a:ln>
                <a:effectLst/>
              </p:spPr>
              <p:txBody>
                <a:bodyPr wrap="square" lIns="100584" rIns="100584">
                  <a:spAutoFit/>
                </a:bodyPr>
                <a:lstStyle/>
                <a:p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class </a:t>
                  </a:r>
                  <a:r>
                    <a:rPr lang="en-US" sz="1100" dirty="0" err="1">
                      <a:latin typeface="Courier" charset="0"/>
                      <a:ea typeface="Courier" charset="0"/>
                      <a:cs typeface="Courier" charset="0"/>
                    </a:rPr>
                    <a:t>navbar</a:t>
                  </a:r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 </a:t>
                  </a:r>
                  <a:r>
                    <a:rPr lang="is-IS" sz="1100" dirty="0">
                      <a:latin typeface="Courier" charset="0"/>
                      <a:ea typeface="Courier" charset="0"/>
                      <a:cs typeface="Courier" charset="0"/>
                    </a:rPr>
                    <a:t>...</a:t>
                  </a:r>
                  <a:endParaRPr lang="en-US" sz="1100" dirty="0"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  <p:cxnSp>
              <p:nvCxnSpPr>
                <p:cNvPr id="114" name="Elbow Connector 113"/>
                <p:cNvCxnSpPr/>
                <p:nvPr/>
              </p:nvCxnSpPr>
              <p:spPr>
                <a:xfrm rot="5400000">
                  <a:off x="2715244" y="810244"/>
                  <a:ext cx="338332" cy="2460780"/>
                </a:xfrm>
                <a:prstGeom prst="bentConnector3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>
                  <a:off x="4111752" y="1374577"/>
                  <a:ext cx="3048" cy="21989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Elbow Connector 116"/>
                <p:cNvCxnSpPr/>
                <p:nvPr/>
              </p:nvCxnSpPr>
              <p:spPr>
                <a:xfrm rot="5400000">
                  <a:off x="948495" y="2081217"/>
                  <a:ext cx="302622" cy="1108428"/>
                </a:xfrm>
                <a:prstGeom prst="bentConnector3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Elbow Connector 117"/>
                <p:cNvCxnSpPr>
                  <a:endCxn id="114" idx="0"/>
                </p:cNvCxnSpPr>
                <p:nvPr/>
              </p:nvCxnSpPr>
              <p:spPr>
                <a:xfrm rot="16200000" flipH="1">
                  <a:off x="2079303" y="2058837"/>
                  <a:ext cx="302622" cy="1153188"/>
                </a:xfrm>
                <a:prstGeom prst="bentConnector3">
                  <a:avLst>
                    <a:gd name="adj1" fmla="val 50000"/>
                  </a:avLst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>
                  <a:off x="1654020" y="2484120"/>
                  <a:ext cx="1044" cy="302622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/>
                <p:cNvCxnSpPr>
                  <a:endCxn id="115" idx="0"/>
                </p:cNvCxnSpPr>
                <p:nvPr/>
              </p:nvCxnSpPr>
              <p:spPr>
                <a:xfrm>
                  <a:off x="545592" y="3063741"/>
                  <a:ext cx="1567" cy="28905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120"/>
                <p:cNvCxnSpPr/>
                <p:nvPr/>
              </p:nvCxnSpPr>
              <p:spPr>
                <a:xfrm flipH="1">
                  <a:off x="1652016" y="3063741"/>
                  <a:ext cx="3048" cy="28906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Straight Connector 121"/>
                <p:cNvCxnSpPr>
                  <a:stCxn id="114" idx="2"/>
                  <a:endCxn id="117" idx="0"/>
                </p:cNvCxnSpPr>
                <p:nvPr/>
              </p:nvCxnSpPr>
              <p:spPr>
                <a:xfrm>
                  <a:off x="2807208" y="3063741"/>
                  <a:ext cx="0" cy="28905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>
                  <a:off x="3328416" y="2935224"/>
                  <a:ext cx="182880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>
                  <a:off x="6979920" y="3505200"/>
                  <a:ext cx="182880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Elbow Connector 126"/>
                <p:cNvCxnSpPr>
                  <a:stCxn id="67" idx="2"/>
                  <a:endCxn id="102" idx="0"/>
                </p:cNvCxnSpPr>
                <p:nvPr/>
              </p:nvCxnSpPr>
              <p:spPr>
                <a:xfrm rot="16200000" flipH="1">
                  <a:off x="8322814" y="3034535"/>
                  <a:ext cx="289060" cy="347472"/>
                </a:xfrm>
                <a:prstGeom prst="bentConnector3">
                  <a:avLst>
                    <a:gd name="adj1" fmla="val 50000"/>
                  </a:avLst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>
                  <a:stCxn id="118" idx="2"/>
                  <a:endCxn id="120" idx="0"/>
                </p:cNvCxnSpPr>
                <p:nvPr/>
              </p:nvCxnSpPr>
              <p:spPr>
                <a:xfrm>
                  <a:off x="4139621" y="3063741"/>
                  <a:ext cx="2611" cy="21945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7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7900416" y="2786742"/>
                  <a:ext cx="786384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&lt;div&gt;</a:t>
                  </a:r>
                </a:p>
              </p:txBody>
            </p:sp>
            <p:sp>
              <p:nvSpPr>
                <p:cNvPr id="68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7436032" y="3352801"/>
                  <a:ext cx="857794" cy="545604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marL="55880"/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class container bottom </a:t>
                  </a:r>
                  <a:r>
                    <a:rPr lang="is-IS" sz="1100" dirty="0">
                      <a:latin typeface="Courier" charset="0"/>
                      <a:ea typeface="Courier" charset="0"/>
                      <a:cs typeface="Courier" charset="0"/>
                    </a:rPr>
                    <a:t>...</a:t>
                  </a:r>
                  <a:endParaRPr lang="en-US" sz="1100" dirty="0"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  <p:sp>
              <p:nvSpPr>
                <p:cNvPr id="69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4541520" y="3276600"/>
                  <a:ext cx="548640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</a:t>
                  </a:r>
                  <a:r>
                    <a:rPr lang="en-US" sz="1320" dirty="0" err="1">
                      <a:latin typeface="Courier" charset="0"/>
                      <a:ea typeface="Courier" charset="0"/>
                      <a:cs typeface="Courier" charset="0"/>
                    </a:rPr>
                    <a:t>nav</a:t>
                  </a:r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&gt;</a:t>
                  </a:r>
                </a:p>
              </p:txBody>
            </p:sp>
            <p:sp>
              <p:nvSpPr>
                <p:cNvPr id="387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6019800" y="2786742"/>
                  <a:ext cx="786384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&lt;div&gt;</a:t>
                  </a:r>
                </a:p>
              </p:txBody>
            </p:sp>
            <p:sp>
              <p:nvSpPr>
                <p:cNvPr id="388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7620000" y="4091226"/>
                  <a:ext cx="822960" cy="853381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algn="ctr"/>
                  <a:r>
                    <a:rPr lang="en-US" sz="1100" dirty="0" err="1">
                      <a:latin typeface="Courier" charset="0"/>
                      <a:ea typeface="Courier" charset="0"/>
                      <a:cs typeface="Courier" charset="0"/>
                    </a:rPr>
                    <a:t>href</a:t>
                  </a:r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 #top</a:t>
                  </a:r>
                </a:p>
                <a:p>
                  <a:pPr algn="ctr"/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class </a:t>
                  </a:r>
                  <a:r>
                    <a:rPr lang="en-US" sz="1100" dirty="0" err="1">
                      <a:latin typeface="Courier" charset="0"/>
                      <a:ea typeface="Courier" charset="0"/>
                      <a:cs typeface="Courier" charset="0"/>
                    </a:rPr>
                    <a:t>btn</a:t>
                  </a:r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 </a:t>
                  </a:r>
                </a:p>
                <a:p>
                  <a:pPr marL="55880"/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role button </a:t>
                  </a:r>
                  <a:r>
                    <a:rPr lang="is-IS" sz="1100" dirty="0">
                      <a:latin typeface="Courier" charset="0"/>
                      <a:ea typeface="Courier" charset="0"/>
                      <a:cs typeface="Courier" charset="0"/>
                    </a:rPr>
                    <a:t>...</a:t>
                  </a:r>
                  <a:endParaRPr lang="en-US" sz="1100" dirty="0"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  <p:cxnSp>
              <p:nvCxnSpPr>
                <p:cNvPr id="395" name="Elbow Connector 394"/>
                <p:cNvCxnSpPr>
                  <a:stCxn id="67" idx="2"/>
                  <a:endCxn id="68" idx="0"/>
                </p:cNvCxnSpPr>
                <p:nvPr/>
              </p:nvCxnSpPr>
              <p:spPr>
                <a:xfrm rot="5400000">
                  <a:off x="7934739" y="2993932"/>
                  <a:ext cx="289060" cy="428679"/>
                </a:xfrm>
                <a:prstGeom prst="bentConnector3">
                  <a:avLst>
                    <a:gd name="adj1" fmla="val 50000"/>
                  </a:avLst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9" name="Elbow Connector 548"/>
                <p:cNvCxnSpPr>
                  <a:stCxn id="90" idx="2"/>
                  <a:endCxn id="92" idx="0"/>
                </p:cNvCxnSpPr>
                <p:nvPr/>
              </p:nvCxnSpPr>
              <p:spPr>
                <a:xfrm rot="16200000" flipH="1">
                  <a:off x="5050534" y="935734"/>
                  <a:ext cx="338332" cy="2209800"/>
                </a:xfrm>
                <a:prstGeom prst="bentConnector3">
                  <a:avLst>
                    <a:gd name="adj1" fmla="val 50000"/>
                  </a:avLst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3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5486400" y="3352801"/>
                  <a:ext cx="548640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&lt;div&gt;</a:t>
                  </a:r>
                </a:p>
              </p:txBody>
            </p:sp>
            <p:sp>
              <p:nvSpPr>
                <p:cNvPr id="734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6324600" y="3352801"/>
                  <a:ext cx="548640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&lt;div&gt;</a:t>
                  </a:r>
                </a:p>
              </p:txBody>
            </p:sp>
            <p:sp>
              <p:nvSpPr>
                <p:cNvPr id="738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4711700" y="3739242"/>
                  <a:ext cx="786384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miter lim="800000"/>
                  <a:headEnd/>
                  <a:tailEnd/>
                </a:ln>
                <a:effectLst/>
              </p:spPr>
              <p:txBody>
                <a:bodyPr wrap="square" lIns="0" rIns="0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&lt;button&gt;</a:t>
                  </a:r>
                </a:p>
              </p:txBody>
            </p:sp>
            <p:sp>
              <p:nvSpPr>
                <p:cNvPr id="761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6480048" y="4020312"/>
                  <a:ext cx="457200" cy="268605"/>
                </a:xfrm>
                <a:prstGeom prst="rect">
                  <a:avLst/>
                </a:prstGeom>
                <a:solidFill>
                  <a:srgbClr val="FFD7D6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algn="ctr"/>
                  <a:r>
                    <a:rPr lang="en-US" sz="1320" dirty="0">
                      <a:latin typeface="Courier" charset="0"/>
                      <a:ea typeface="Courier" charset="0"/>
                      <a:cs typeface="Courier" charset="0"/>
                    </a:rPr>
                    <a:t>&lt;h3&gt;</a:t>
                  </a:r>
                </a:p>
              </p:txBody>
            </p:sp>
            <p:sp>
              <p:nvSpPr>
                <p:cNvPr id="762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5867400" y="4018002"/>
                  <a:ext cx="543342" cy="545604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marL="55880"/>
                  <a:r>
                    <a:rPr lang="en-US" sz="1100">
                      <a:latin typeface="Courier" charset="0"/>
                      <a:ea typeface="Courier" charset="0"/>
                      <a:cs typeface="Courier" charset="0"/>
                    </a:rPr>
                    <a:t>class </a:t>
                  </a:r>
                </a:p>
                <a:p>
                  <a:pPr marL="55880"/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main </a:t>
                  </a:r>
                  <a:r>
                    <a:rPr lang="is-IS" sz="1100" dirty="0">
                      <a:latin typeface="Courier" charset="0"/>
                      <a:ea typeface="Courier" charset="0"/>
                      <a:cs typeface="Courier" charset="0"/>
                    </a:rPr>
                    <a:t>...</a:t>
                  </a:r>
                  <a:endParaRPr lang="en-US" sz="1100" dirty="0"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  <p:sp>
              <p:nvSpPr>
                <p:cNvPr id="791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6083300" y="5161002"/>
                  <a:ext cx="658368" cy="391715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  <a:miter lim="800000"/>
                  <a:headEnd/>
                  <a:tailEnd/>
                </a:ln>
                <a:effectLst/>
              </p:spPr>
              <p:txBody>
                <a:bodyPr wrap="square" lIns="10058" rIns="10058">
                  <a:spAutoFit/>
                </a:bodyPr>
                <a:lstStyle/>
                <a:p>
                  <a:pPr marL="55880"/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id</a:t>
                  </a:r>
                </a:p>
                <a:p>
                  <a:pPr marL="55880"/>
                  <a:r>
                    <a:rPr lang="en-US" sz="1100" dirty="0">
                      <a:latin typeface="Courier" charset="0"/>
                      <a:ea typeface="Courier" charset="0"/>
                      <a:cs typeface="Courier" charset="0"/>
                    </a:rPr>
                    <a:t>contact</a:t>
                  </a:r>
                </a:p>
              </p:txBody>
            </p:sp>
          </p:grpSp>
        </p:grpSp>
        <p:cxnSp>
          <p:nvCxnSpPr>
            <p:cNvPr id="300" name="Elbow Connector 299"/>
            <p:cNvCxnSpPr>
              <a:stCxn id="92" idx="2"/>
              <a:endCxn id="100" idx="0"/>
            </p:cNvCxnSpPr>
            <p:nvPr/>
          </p:nvCxnSpPr>
          <p:spPr>
            <a:xfrm rot="5400000">
              <a:off x="5493585" y="1803327"/>
              <a:ext cx="302622" cy="1511808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stCxn id="100" idx="2"/>
              <a:endCxn id="69" idx="0"/>
            </p:cNvCxnSpPr>
            <p:nvPr/>
          </p:nvCxnSpPr>
          <p:spPr>
            <a:xfrm>
              <a:off x="4888992" y="2987541"/>
              <a:ext cx="3048" cy="2128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/>
            <p:cNvCxnSpPr/>
            <p:nvPr/>
          </p:nvCxnSpPr>
          <p:spPr>
            <a:xfrm>
              <a:off x="8534400" y="5029200"/>
              <a:ext cx="182880" cy="0"/>
            </a:xfrm>
            <a:prstGeom prst="line">
              <a:avLst/>
            </a:prstGeom>
            <a:ln w="317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2" name="Text Box 50"/>
            <p:cNvSpPr txBox="1">
              <a:spLocks noChangeArrowheads="1"/>
            </p:cNvSpPr>
            <p:nvPr/>
          </p:nvSpPr>
          <p:spPr bwMode="auto">
            <a:xfrm>
              <a:off x="8610600" y="4020979"/>
              <a:ext cx="383335" cy="237827"/>
            </a:xfrm>
            <a:prstGeom prst="rect">
              <a:avLst/>
            </a:prstGeom>
            <a:solidFill>
              <a:srgbClr val="FFFED6"/>
            </a:solidFill>
            <a:ln w="9525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  <a:headEnd/>
              <a:tailEnd/>
            </a:ln>
            <a:effectLst/>
          </p:spPr>
          <p:txBody>
            <a:bodyPr wrap="square" lIns="10058" rIns="10058">
              <a:spAutoFit/>
            </a:bodyPr>
            <a:lstStyle/>
            <a:p>
              <a:pPr algn="ctr"/>
              <a:r>
                <a:rPr lang="en-US" sz="1100">
                  <a:latin typeface="Courier" charset="0"/>
                  <a:ea typeface="Courier" charset="0"/>
                  <a:cs typeface="Courier" charset="0"/>
                </a:rPr>
                <a:t>Top</a:t>
              </a:r>
              <a:endParaRPr lang="en-US" sz="1100" dirty="0">
                <a:latin typeface="Courier" charset="0"/>
                <a:ea typeface="Courier" charset="0"/>
                <a:cs typeface="Courier" charset="0"/>
              </a:endParaRPr>
            </a:p>
          </p:txBody>
        </p:sp>
        <p:cxnSp>
          <p:nvCxnSpPr>
            <p:cNvPr id="691" name="Elbow Connector 690"/>
            <p:cNvCxnSpPr>
              <a:stCxn id="92" idx="2"/>
              <a:endCxn id="99" idx="0"/>
            </p:cNvCxnSpPr>
            <p:nvPr/>
          </p:nvCxnSpPr>
          <p:spPr>
            <a:xfrm rot="5400000">
              <a:off x="5120424" y="1430166"/>
              <a:ext cx="302622" cy="225813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4" name="Elbow Connector 713"/>
            <p:cNvCxnSpPr>
              <a:stCxn id="92" idx="2"/>
              <a:endCxn id="387" idx="0"/>
            </p:cNvCxnSpPr>
            <p:nvPr/>
          </p:nvCxnSpPr>
          <p:spPr>
            <a:xfrm rot="16200000" flipH="1">
              <a:off x="6293685" y="2515035"/>
              <a:ext cx="302622" cy="8839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7" name="Elbow Connector 716"/>
            <p:cNvCxnSpPr>
              <a:stCxn id="92" idx="2"/>
              <a:endCxn id="67" idx="0"/>
            </p:cNvCxnSpPr>
            <p:nvPr/>
          </p:nvCxnSpPr>
          <p:spPr>
            <a:xfrm rot="16200000" flipH="1">
              <a:off x="7233993" y="1574727"/>
              <a:ext cx="302622" cy="1969008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" name="Elbow Connector 719"/>
            <p:cNvCxnSpPr>
              <a:stCxn id="102" idx="2"/>
              <a:endCxn id="388" idx="0"/>
            </p:cNvCxnSpPr>
            <p:nvPr/>
          </p:nvCxnSpPr>
          <p:spPr>
            <a:xfrm rot="5400000">
              <a:off x="8181767" y="3479513"/>
              <a:ext cx="461426" cy="609600"/>
            </a:xfrm>
            <a:prstGeom prst="bentConnector3">
              <a:avLst>
                <a:gd name="adj1" fmla="val 72019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" name="Elbow Connector 722"/>
            <p:cNvCxnSpPr>
              <a:stCxn id="102" idx="2"/>
              <a:endCxn id="392" idx="0"/>
            </p:cNvCxnSpPr>
            <p:nvPr/>
          </p:nvCxnSpPr>
          <p:spPr>
            <a:xfrm rot="16200000" flipH="1">
              <a:off x="8526085" y="3744795"/>
              <a:ext cx="467379" cy="84988"/>
            </a:xfrm>
            <a:prstGeom prst="bentConnector3">
              <a:avLst>
                <a:gd name="adj1" fmla="val 71738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5" name="Text Box 50"/>
            <p:cNvSpPr txBox="1">
              <a:spLocks noChangeArrowheads="1"/>
            </p:cNvSpPr>
            <p:nvPr/>
          </p:nvSpPr>
          <p:spPr bwMode="auto">
            <a:xfrm>
              <a:off x="4648200" y="4800600"/>
              <a:ext cx="731520" cy="54560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65000"/>
                  <a:lumOff val="35000"/>
                </a:schemeClr>
              </a:solidFill>
              <a:prstDash val="dash"/>
              <a:miter lim="800000"/>
              <a:headEnd/>
              <a:tailEnd/>
            </a:ln>
            <a:effectLst/>
          </p:spPr>
          <p:txBody>
            <a:bodyPr wrap="square" lIns="100584" rIns="100584">
              <a:spAutoFit/>
            </a:bodyPr>
            <a:lstStyle/>
            <a:p>
              <a:r>
                <a:rPr lang="en-US" sz="1100" dirty="0">
                  <a:latin typeface="Courier" charset="0"/>
                  <a:ea typeface="Courier" charset="0"/>
                  <a:cs typeface="Courier" charset="0"/>
                </a:rPr>
                <a:t>class sidebar </a:t>
              </a:r>
              <a:r>
                <a:rPr lang="is-IS" sz="1100" dirty="0">
                  <a:latin typeface="Courier" charset="0"/>
                  <a:ea typeface="Courier" charset="0"/>
                  <a:cs typeface="Courier" charset="0"/>
                </a:rPr>
                <a:t>...</a:t>
              </a:r>
              <a:endParaRPr lang="en-US" sz="1100" dirty="0">
                <a:latin typeface="Courier" charset="0"/>
                <a:ea typeface="Courier" charset="0"/>
                <a:cs typeface="Courier" charset="0"/>
              </a:endParaRPr>
            </a:p>
          </p:txBody>
        </p:sp>
        <p:cxnSp>
          <p:nvCxnSpPr>
            <p:cNvPr id="740" name="Elbow Connector 739"/>
            <p:cNvCxnSpPr>
              <a:stCxn id="733" idx="2"/>
              <a:endCxn id="735" idx="0"/>
            </p:cNvCxnSpPr>
            <p:nvPr/>
          </p:nvCxnSpPr>
          <p:spPr>
            <a:xfrm rot="5400000">
              <a:off x="4801940" y="3765620"/>
              <a:ext cx="1247000" cy="822960"/>
            </a:xfrm>
            <a:prstGeom prst="bentConnector3">
              <a:avLst>
                <a:gd name="adj1" fmla="val 8259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4" name="Elbow Connector 743"/>
            <p:cNvCxnSpPr>
              <a:stCxn id="733" idx="2"/>
              <a:endCxn id="103" idx="0"/>
            </p:cNvCxnSpPr>
            <p:nvPr/>
          </p:nvCxnSpPr>
          <p:spPr>
            <a:xfrm rot="5400000">
              <a:off x="5175320" y="4139000"/>
              <a:ext cx="1247000" cy="76200"/>
            </a:xfrm>
            <a:prstGeom prst="bentConnector3">
              <a:avLst>
                <a:gd name="adj1" fmla="val 8259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7" name="Elbow Connector 746"/>
            <p:cNvCxnSpPr>
              <a:stCxn id="69" idx="2"/>
              <a:endCxn id="106" idx="0"/>
            </p:cNvCxnSpPr>
            <p:nvPr/>
          </p:nvCxnSpPr>
          <p:spPr>
            <a:xfrm rot="5400000">
              <a:off x="4518476" y="3287083"/>
              <a:ext cx="183249" cy="56388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0" name="Elbow Connector 749"/>
            <p:cNvCxnSpPr>
              <a:stCxn id="69" idx="2"/>
              <a:endCxn id="738" idx="0"/>
            </p:cNvCxnSpPr>
            <p:nvPr/>
          </p:nvCxnSpPr>
          <p:spPr>
            <a:xfrm rot="16200000" flipH="1">
              <a:off x="4943745" y="3425694"/>
              <a:ext cx="185643" cy="28905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4" name="Text Box 50"/>
            <p:cNvSpPr txBox="1">
              <a:spLocks noChangeArrowheads="1"/>
            </p:cNvSpPr>
            <p:nvPr/>
          </p:nvSpPr>
          <p:spPr bwMode="auto">
            <a:xfrm>
              <a:off x="6886838" y="5086290"/>
              <a:ext cx="1037962" cy="391715"/>
            </a:xfrm>
            <a:prstGeom prst="rect">
              <a:avLst/>
            </a:prstGeom>
            <a:solidFill>
              <a:srgbClr val="FFFED6"/>
            </a:solidFill>
            <a:ln w="9525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  <a:headEnd/>
              <a:tailEnd/>
            </a:ln>
            <a:effectLst/>
          </p:spPr>
          <p:txBody>
            <a:bodyPr wrap="square" lIns="10058" rIns="10058">
              <a:spAutoFit/>
            </a:bodyPr>
            <a:lstStyle/>
            <a:p>
              <a:pPr algn="ctr"/>
              <a:r>
                <a:rPr lang="en-US" sz="1100">
                  <a:latin typeface="Courier" charset="0"/>
                  <a:ea typeface="Courier" charset="0"/>
                  <a:cs typeface="Courier" charset="0"/>
                </a:rPr>
                <a:t>Contact Information</a:t>
              </a:r>
              <a:endParaRPr lang="en-US" sz="1100" dirty="0">
                <a:latin typeface="Courier" charset="0"/>
                <a:ea typeface="Courier" charset="0"/>
                <a:cs typeface="Courier" charset="0"/>
              </a:endParaRPr>
            </a:p>
          </p:txBody>
        </p:sp>
        <p:cxnSp>
          <p:nvCxnSpPr>
            <p:cNvPr id="768" name="Elbow Connector 767"/>
            <p:cNvCxnSpPr>
              <a:stCxn id="387" idx="2"/>
              <a:endCxn id="733" idx="0"/>
            </p:cNvCxnSpPr>
            <p:nvPr/>
          </p:nvCxnSpPr>
          <p:spPr>
            <a:xfrm rot="5400000">
              <a:off x="6018526" y="2805935"/>
              <a:ext cx="289060" cy="65227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1" name="Elbow Connector 770"/>
            <p:cNvCxnSpPr>
              <a:stCxn id="387" idx="2"/>
              <a:endCxn id="734" idx="0"/>
            </p:cNvCxnSpPr>
            <p:nvPr/>
          </p:nvCxnSpPr>
          <p:spPr>
            <a:xfrm rot="16200000" flipH="1">
              <a:off x="6437626" y="3039107"/>
              <a:ext cx="289060" cy="185928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4" name="Straight Connector 773"/>
            <p:cNvCxnSpPr/>
            <p:nvPr/>
          </p:nvCxnSpPr>
          <p:spPr>
            <a:xfrm>
              <a:off x="7147560" y="4229100"/>
              <a:ext cx="182880" cy="0"/>
            </a:xfrm>
            <a:prstGeom prst="line">
              <a:avLst/>
            </a:prstGeom>
            <a:ln w="317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6" name="Straight Connector 775"/>
            <p:cNvCxnSpPr/>
            <p:nvPr/>
          </p:nvCxnSpPr>
          <p:spPr>
            <a:xfrm>
              <a:off x="4998720" y="4114800"/>
              <a:ext cx="182880" cy="0"/>
            </a:xfrm>
            <a:prstGeom prst="line">
              <a:avLst/>
            </a:prstGeom>
            <a:ln w="317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7" name="Straight Connector 776"/>
            <p:cNvCxnSpPr/>
            <p:nvPr/>
          </p:nvCxnSpPr>
          <p:spPr>
            <a:xfrm>
              <a:off x="5715000" y="5257800"/>
              <a:ext cx="182880" cy="0"/>
            </a:xfrm>
            <a:prstGeom prst="line">
              <a:avLst/>
            </a:prstGeom>
            <a:ln w="317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1" name="Elbow Connector 780"/>
            <p:cNvCxnSpPr>
              <a:stCxn id="734" idx="2"/>
              <a:endCxn id="762" idx="0"/>
            </p:cNvCxnSpPr>
            <p:nvPr/>
          </p:nvCxnSpPr>
          <p:spPr>
            <a:xfrm rot="5400000">
              <a:off x="6251095" y="3517777"/>
              <a:ext cx="388202" cy="459849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4" name="Elbow Connector 783"/>
            <p:cNvCxnSpPr>
              <a:stCxn id="734" idx="2"/>
              <a:endCxn id="761" idx="0"/>
            </p:cNvCxnSpPr>
            <p:nvPr/>
          </p:nvCxnSpPr>
          <p:spPr>
            <a:xfrm rot="16200000" flipH="1">
              <a:off x="6534728" y="3693992"/>
              <a:ext cx="390512" cy="109728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7" name="Elbow Connector 786"/>
            <p:cNvCxnSpPr>
              <a:stCxn id="761" idx="2"/>
              <a:endCxn id="764" idx="0"/>
            </p:cNvCxnSpPr>
            <p:nvPr/>
          </p:nvCxnSpPr>
          <p:spPr>
            <a:xfrm rot="16200000" flipH="1">
              <a:off x="6662744" y="4343214"/>
              <a:ext cx="865179" cy="62097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2" name="Elbow Connector 791"/>
            <p:cNvCxnSpPr>
              <a:stCxn id="761" idx="2"/>
              <a:endCxn id="791" idx="0"/>
            </p:cNvCxnSpPr>
            <p:nvPr/>
          </p:nvCxnSpPr>
          <p:spPr>
            <a:xfrm rot="5400000">
              <a:off x="6204921" y="4504874"/>
              <a:ext cx="863691" cy="29616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8" name="Rectangle 797"/>
          <p:cNvSpPr/>
          <p:nvPr/>
        </p:nvSpPr>
        <p:spPr>
          <a:xfrm>
            <a:off x="8207654" y="1141166"/>
            <a:ext cx="1750162" cy="955646"/>
          </a:xfrm>
          <a:prstGeom prst="rect">
            <a:avLst/>
          </a:prstGeom>
          <a:solidFill>
            <a:srgbClr val="000099"/>
          </a:solidFill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200" dirty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The browser receives an HTML page</a:t>
            </a:r>
          </a:p>
        </p:txBody>
      </p:sp>
      <p:sp>
        <p:nvSpPr>
          <p:cNvPr id="799" name="Rectangle 798"/>
          <p:cNvSpPr/>
          <p:nvPr/>
        </p:nvSpPr>
        <p:spPr>
          <a:xfrm>
            <a:off x="8207654" y="2429599"/>
            <a:ext cx="1750162" cy="1531188"/>
          </a:xfrm>
          <a:prstGeom prst="rect">
            <a:avLst/>
          </a:prstGeom>
          <a:solidFill>
            <a:srgbClr val="000099"/>
          </a:solidFill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200" dirty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It creates a model of the page and stores it in memory</a:t>
            </a:r>
          </a:p>
        </p:txBody>
      </p:sp>
      <p:sp>
        <p:nvSpPr>
          <p:cNvPr id="800" name="Rectangle 799"/>
          <p:cNvSpPr/>
          <p:nvPr/>
        </p:nvSpPr>
        <p:spPr>
          <a:xfrm>
            <a:off x="8207654" y="4273639"/>
            <a:ext cx="1750162" cy="1531188"/>
          </a:xfrm>
          <a:prstGeom prst="rect">
            <a:avLst/>
          </a:prstGeom>
          <a:solidFill>
            <a:srgbClr val="000099"/>
          </a:solidFill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200" dirty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It shows the page on screen using a rendering engine</a:t>
            </a:r>
          </a:p>
        </p:txBody>
      </p:sp>
      <p:pic>
        <p:nvPicPr>
          <p:cNvPr id="79" name="Picture 7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93" y="1098720"/>
            <a:ext cx="7886858" cy="620328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6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961001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79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979 0.00833 L -0.37465 -0.18496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722" y="-96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79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333 0.00439 L 0.03194 -0.18889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7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6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7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882 0.07916 L 0.17899 0.19699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" y="5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" grpId="0" animBg="1"/>
      <p:bldP spid="799" grpId="0" animBg="1"/>
      <p:bldP spid="8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357" y="76200"/>
            <a:ext cx="7668043" cy="1323439"/>
          </a:xfrm>
        </p:spPr>
        <p:txBody>
          <a:bodyPr/>
          <a:lstStyle/>
          <a:p>
            <a:pPr algn="ctr"/>
            <a:r>
              <a:rPr lang="en-US" dirty="0" smtClean="0"/>
              <a:t>Server Side Processing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2827535" y="4207187"/>
            <a:ext cx="184731" cy="3970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980" dirty="0"/>
          </a:p>
        </p:txBody>
      </p:sp>
      <p:grpSp>
        <p:nvGrpSpPr>
          <p:cNvPr id="12" name="Group 11"/>
          <p:cNvGrpSpPr/>
          <p:nvPr/>
        </p:nvGrpSpPr>
        <p:grpSpPr>
          <a:xfrm>
            <a:off x="6202680" y="2491890"/>
            <a:ext cx="3138128" cy="3214847"/>
            <a:chOff x="5524500" y="2261598"/>
            <a:chExt cx="2933700" cy="2922588"/>
          </a:xfrm>
        </p:grpSpPr>
        <p:sp>
          <p:nvSpPr>
            <p:cNvPr id="21" name="AutoShape 1028"/>
            <p:cNvSpPr>
              <a:spLocks noChangeArrowheads="1"/>
            </p:cNvSpPr>
            <p:nvPr/>
          </p:nvSpPr>
          <p:spPr bwMode="auto">
            <a:xfrm>
              <a:off x="5524500" y="2261598"/>
              <a:ext cx="2933700" cy="2922588"/>
            </a:xfrm>
            <a:prstGeom prst="roundRect">
              <a:avLst>
                <a:gd name="adj" fmla="val 16667"/>
              </a:avLst>
            </a:prstGeom>
            <a:solidFill>
              <a:srgbClr val="3399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85000"/>
                </a:lnSpc>
              </a:pPr>
              <a:endParaRPr lang="en-US" sz="1980">
                <a:latin typeface="Gill Sans MT"/>
                <a:cs typeface="Gill Sans MT"/>
              </a:endParaRPr>
            </a:p>
          </p:txBody>
        </p:sp>
        <p:sp>
          <p:nvSpPr>
            <p:cNvPr id="28" name="Text Box 1034"/>
            <p:cNvSpPr txBox="1">
              <a:spLocks noChangeArrowheads="1"/>
            </p:cNvSpPr>
            <p:nvPr/>
          </p:nvSpPr>
          <p:spPr bwMode="auto">
            <a:xfrm>
              <a:off x="6408738" y="4808563"/>
              <a:ext cx="1165225" cy="3717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>
                <a:lnSpc>
                  <a:spcPct val="85000"/>
                </a:lnSpc>
                <a:spcBef>
                  <a:spcPct val="50000"/>
                </a:spcBef>
              </a:pPr>
              <a:r>
                <a:rPr lang="en-US" sz="2420">
                  <a:latin typeface="Gill Sans MT"/>
                  <a:cs typeface="Gill Sans MT"/>
                </a:rPr>
                <a:t>Server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44830" y="2491890"/>
            <a:ext cx="3227070" cy="3214847"/>
            <a:chOff x="685800" y="2261598"/>
            <a:chExt cx="2933700" cy="2922588"/>
          </a:xfrm>
        </p:grpSpPr>
        <p:sp>
          <p:nvSpPr>
            <p:cNvPr id="20" name="AutoShape 1026"/>
            <p:cNvSpPr>
              <a:spLocks noChangeArrowheads="1"/>
            </p:cNvSpPr>
            <p:nvPr/>
          </p:nvSpPr>
          <p:spPr bwMode="auto">
            <a:xfrm>
              <a:off x="685800" y="2261598"/>
              <a:ext cx="2933700" cy="2922588"/>
            </a:xfrm>
            <a:prstGeom prst="roundRect">
              <a:avLst>
                <a:gd name="adj" fmla="val 16667"/>
              </a:avLst>
            </a:prstGeom>
            <a:solidFill>
              <a:srgbClr val="3399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85000"/>
                </a:lnSpc>
              </a:pPr>
              <a:endParaRPr lang="en-US" sz="1980">
                <a:latin typeface="Gill Sans MT"/>
                <a:cs typeface="Gill Sans MT"/>
              </a:endParaRPr>
            </a:p>
          </p:txBody>
        </p:sp>
        <p:sp>
          <p:nvSpPr>
            <p:cNvPr id="27" name="Text Box 1033"/>
            <p:cNvSpPr txBox="1">
              <a:spLocks noChangeArrowheads="1"/>
            </p:cNvSpPr>
            <p:nvPr/>
          </p:nvSpPr>
          <p:spPr bwMode="auto">
            <a:xfrm>
              <a:off x="1570038" y="4827226"/>
              <a:ext cx="1165225" cy="3455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>
                <a:lnSpc>
                  <a:spcPct val="85000"/>
                </a:lnSpc>
                <a:spcBef>
                  <a:spcPct val="50000"/>
                </a:spcBef>
              </a:pPr>
              <a:r>
                <a:rPr lang="en-US" sz="2200">
                  <a:latin typeface="Gill Sans MT"/>
                  <a:cs typeface="Gill Sans MT"/>
                </a:rPr>
                <a:t>Client</a:t>
              </a:r>
            </a:p>
          </p:txBody>
        </p:sp>
        <p:sp>
          <p:nvSpPr>
            <p:cNvPr id="31" name="AutoShape 1036"/>
            <p:cNvSpPr>
              <a:spLocks noChangeArrowheads="1"/>
            </p:cNvSpPr>
            <p:nvPr/>
          </p:nvSpPr>
          <p:spPr bwMode="auto">
            <a:xfrm>
              <a:off x="914400" y="2785066"/>
              <a:ext cx="2477683" cy="1150653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85000"/>
                </a:lnSpc>
              </a:pPr>
              <a:endParaRPr lang="en-US" sz="1980">
                <a:latin typeface="Gill Sans MT"/>
                <a:cs typeface="Gill Sans MT"/>
              </a:endParaRPr>
            </a:p>
          </p:txBody>
        </p:sp>
        <p:sp>
          <p:nvSpPr>
            <p:cNvPr id="32" name="Text Box 1037"/>
            <p:cNvSpPr txBox="1">
              <a:spLocks noChangeArrowheads="1"/>
            </p:cNvSpPr>
            <p:nvPr/>
          </p:nvSpPr>
          <p:spPr bwMode="auto">
            <a:xfrm>
              <a:off x="992401" y="2907635"/>
              <a:ext cx="2332648" cy="6595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lnSpc>
                  <a:spcPct val="85000"/>
                </a:lnSpc>
                <a:spcBef>
                  <a:spcPct val="50000"/>
                </a:spcBef>
              </a:pPr>
              <a:r>
                <a:rPr lang="en-US" sz="2420" dirty="0">
                  <a:latin typeface="Gill Sans MT"/>
                  <a:cs typeface="Gill Sans MT"/>
                </a:rPr>
                <a:t>UI implemented in a browser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358759" y="2839394"/>
            <a:ext cx="2820976" cy="2466367"/>
            <a:chOff x="5780690" y="2577511"/>
            <a:chExt cx="2564524" cy="2242152"/>
          </a:xfrm>
        </p:grpSpPr>
        <p:sp>
          <p:nvSpPr>
            <p:cNvPr id="33" name="AutoShape 1038"/>
            <p:cNvSpPr>
              <a:spLocks noChangeArrowheads="1"/>
            </p:cNvSpPr>
            <p:nvPr/>
          </p:nvSpPr>
          <p:spPr bwMode="auto">
            <a:xfrm>
              <a:off x="5780690" y="2577511"/>
              <a:ext cx="2564524" cy="2242152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85000"/>
                </a:lnSpc>
              </a:pPr>
              <a:endParaRPr lang="en-US" sz="2200">
                <a:latin typeface="Gill Sans MT"/>
                <a:cs typeface="Gill Sans MT"/>
              </a:endParaRPr>
            </a:p>
          </p:txBody>
        </p:sp>
        <p:sp>
          <p:nvSpPr>
            <p:cNvPr id="34" name="Text Box 1039"/>
            <p:cNvSpPr txBox="1">
              <a:spLocks noChangeArrowheads="1"/>
            </p:cNvSpPr>
            <p:nvPr/>
          </p:nvSpPr>
          <p:spPr bwMode="auto">
            <a:xfrm>
              <a:off x="5924659" y="2598763"/>
              <a:ext cx="1847741" cy="3455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lnSpc>
                  <a:spcPct val="85000"/>
                </a:lnSpc>
                <a:spcBef>
                  <a:spcPct val="50000"/>
                </a:spcBef>
              </a:pPr>
              <a:r>
                <a:rPr lang="en-US" sz="2200" dirty="0">
                  <a:latin typeface="Gill Sans MT"/>
                  <a:cs typeface="Gill Sans MT"/>
                </a:rPr>
                <a:t>Web server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562177" y="3247964"/>
            <a:ext cx="2820542" cy="1895938"/>
            <a:chOff x="5965615" y="2948938"/>
            <a:chExt cx="2564129" cy="1723580"/>
          </a:xfrm>
        </p:grpSpPr>
        <p:sp>
          <p:nvSpPr>
            <p:cNvPr id="35" name="AutoShape 1040"/>
            <p:cNvSpPr>
              <a:spLocks noChangeArrowheads="1"/>
            </p:cNvSpPr>
            <p:nvPr/>
          </p:nvSpPr>
          <p:spPr bwMode="auto">
            <a:xfrm>
              <a:off x="5965615" y="2948938"/>
              <a:ext cx="2232454" cy="1723580"/>
            </a:xfrm>
            <a:prstGeom prst="roundRect">
              <a:avLst>
                <a:gd name="adj" fmla="val 16667"/>
              </a:avLst>
            </a:prstGeom>
            <a:solidFill>
              <a:srgbClr val="CCFFC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85000"/>
                </a:lnSpc>
              </a:pPr>
              <a:endParaRPr lang="en-US" sz="1980">
                <a:latin typeface="Gill Sans MT"/>
                <a:cs typeface="Gill Sans MT"/>
              </a:endParaRPr>
            </a:p>
          </p:txBody>
        </p:sp>
        <p:sp>
          <p:nvSpPr>
            <p:cNvPr id="36" name="Text Box 1041"/>
            <p:cNvSpPr txBox="1">
              <a:spLocks noChangeArrowheads="1"/>
            </p:cNvSpPr>
            <p:nvPr/>
          </p:nvSpPr>
          <p:spPr bwMode="auto">
            <a:xfrm>
              <a:off x="5965616" y="2979763"/>
              <a:ext cx="2564128" cy="3455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lnSpc>
                  <a:spcPct val="85000"/>
                </a:lnSpc>
                <a:spcBef>
                  <a:spcPct val="50000"/>
                </a:spcBef>
              </a:pPr>
              <a:r>
                <a:rPr lang="en-US" sz="2200" dirty="0">
                  <a:latin typeface="Gill Sans MT"/>
                  <a:cs typeface="Gill Sans MT"/>
                </a:rPr>
                <a:t>Container engine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770304" y="3698730"/>
            <a:ext cx="2114617" cy="1307592"/>
            <a:chOff x="6190593" y="3358726"/>
            <a:chExt cx="1922379" cy="1188720"/>
          </a:xfrm>
        </p:grpSpPr>
        <p:sp>
          <p:nvSpPr>
            <p:cNvPr id="37" name="Rounded Rectangle 36"/>
            <p:cNvSpPr/>
            <p:nvPr/>
          </p:nvSpPr>
          <p:spPr bwMode="auto">
            <a:xfrm>
              <a:off x="6190593" y="3358726"/>
              <a:ext cx="1891862" cy="118872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100584" tIns="50292" rIns="100584" bIns="50292" numCol="1" rtlCol="0" anchor="t" anchorCtr="0" compatLnSpc="1">
              <a:prstTxWarp prst="textNoShape">
                <a:avLst/>
              </a:prstTxWarp>
            </a:bodyPr>
            <a:lstStyle/>
            <a:p>
              <a:pPr defTabSz="1005840" eaLnBrk="0" fontAlgn="base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200" b="1">
                <a:solidFill>
                  <a:srgbClr val="FAFD00"/>
                </a:solidFill>
                <a:latin typeface="Gill Sans MT"/>
                <a:cs typeface="Gill Sans MT"/>
              </a:endParaRPr>
            </a:p>
          </p:txBody>
        </p:sp>
        <p:sp>
          <p:nvSpPr>
            <p:cNvPr id="38" name="Text Box 1039"/>
            <p:cNvSpPr txBox="1">
              <a:spLocks noChangeArrowheads="1"/>
            </p:cNvSpPr>
            <p:nvPr/>
          </p:nvSpPr>
          <p:spPr bwMode="auto">
            <a:xfrm>
              <a:off x="6228008" y="3403953"/>
              <a:ext cx="1884964" cy="60715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en-US" sz="2200" dirty="0">
                  <a:latin typeface="Gill Sans MT"/>
                  <a:cs typeface="Gill Sans MT"/>
                </a:rPr>
                <a:t>Program components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268980" y="1341180"/>
            <a:ext cx="3771900" cy="1307873"/>
            <a:chOff x="2971800" y="1215498"/>
            <a:chExt cx="3429000" cy="1188975"/>
          </a:xfrm>
        </p:grpSpPr>
        <p:sp>
          <p:nvSpPr>
            <p:cNvPr id="23" name="AutoShape 1029"/>
            <p:cNvSpPr>
              <a:spLocks noChangeArrowheads="1"/>
            </p:cNvSpPr>
            <p:nvPr/>
          </p:nvSpPr>
          <p:spPr bwMode="auto">
            <a:xfrm>
              <a:off x="3155950" y="1591673"/>
              <a:ext cx="3244850" cy="812800"/>
            </a:xfrm>
            <a:prstGeom prst="curvedDownArrow">
              <a:avLst>
                <a:gd name="adj1" fmla="val 79844"/>
                <a:gd name="adj2" fmla="val 159688"/>
                <a:gd name="adj3" fmla="val 33333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lnSpc>
                  <a:spcPct val="85000"/>
                </a:lnSpc>
              </a:pPr>
              <a:endParaRPr lang="en-US" sz="1980">
                <a:latin typeface="Gill Sans MT"/>
                <a:cs typeface="Gill Sans MT"/>
              </a:endParaRPr>
            </a:p>
          </p:txBody>
        </p:sp>
        <p:sp>
          <p:nvSpPr>
            <p:cNvPr id="29" name="Text Box 1042"/>
            <p:cNvSpPr txBox="1">
              <a:spLocks noChangeArrowheads="1"/>
            </p:cNvSpPr>
            <p:nvPr/>
          </p:nvSpPr>
          <p:spPr bwMode="auto">
            <a:xfrm>
              <a:off x="4175125" y="1688652"/>
              <a:ext cx="793750" cy="3455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>
                <a:lnSpc>
                  <a:spcPct val="85000"/>
                </a:lnSpc>
                <a:spcBef>
                  <a:spcPct val="50000"/>
                </a:spcBef>
              </a:pPr>
              <a:r>
                <a:rPr lang="en-US" sz="2200" dirty="0">
                  <a:latin typeface="Gill Sans MT"/>
                  <a:cs typeface="Gill Sans MT"/>
                </a:rPr>
                <a:t>data</a:t>
              </a:r>
            </a:p>
          </p:txBody>
        </p:sp>
        <p:sp>
          <p:nvSpPr>
            <p:cNvPr id="39" name="Text Box 1032"/>
            <p:cNvSpPr txBox="1">
              <a:spLocks noChangeArrowheads="1"/>
            </p:cNvSpPr>
            <p:nvPr/>
          </p:nvSpPr>
          <p:spPr bwMode="auto">
            <a:xfrm>
              <a:off x="2971800" y="1215498"/>
              <a:ext cx="3276600" cy="3455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lnSpc>
                  <a:spcPct val="85000"/>
                </a:lnSpc>
                <a:spcBef>
                  <a:spcPct val="50000"/>
                </a:spcBef>
              </a:pPr>
              <a:r>
                <a:rPr lang="en-US" sz="2200" dirty="0">
                  <a:latin typeface="Gill Sans MT"/>
                  <a:cs typeface="Gill Sans MT"/>
                </a:rPr>
                <a:t>HTTP Request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441557" y="1743349"/>
            <a:ext cx="2533023" cy="1625610"/>
            <a:chOff x="6765052" y="1581106"/>
            <a:chExt cx="2302748" cy="1477827"/>
          </a:xfrm>
        </p:grpSpPr>
        <p:sp>
          <p:nvSpPr>
            <p:cNvPr id="40" name="Text Box 1042"/>
            <p:cNvSpPr txBox="1">
              <a:spLocks noChangeArrowheads="1"/>
            </p:cNvSpPr>
            <p:nvPr/>
          </p:nvSpPr>
          <p:spPr bwMode="auto">
            <a:xfrm>
              <a:off x="6765052" y="1581106"/>
              <a:ext cx="2302748" cy="3455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2200" b="1">
                  <a:solidFill>
                    <a:srgbClr val="FF0000"/>
                  </a:solidFill>
                  <a:latin typeface="Gill Sans MT"/>
                  <a:cs typeface="Gill Sans MT"/>
                </a:rPr>
                <a:t>XAMPP</a:t>
              </a:r>
              <a:endParaRPr lang="en-US" sz="2200" b="1" dirty="0">
                <a:solidFill>
                  <a:srgbClr val="FF0000"/>
                </a:solidFill>
                <a:latin typeface="Gill Sans MT"/>
                <a:cs typeface="Gill Sans MT"/>
              </a:endParaRP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H="1">
              <a:off x="7494057" y="1904312"/>
              <a:ext cx="659771" cy="1154621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2933701" y="5502422"/>
            <a:ext cx="3883659" cy="1308242"/>
            <a:chOff x="2794000" y="4998448"/>
            <a:chExt cx="3530599" cy="1189311"/>
          </a:xfrm>
        </p:grpSpPr>
        <p:grpSp>
          <p:nvGrpSpPr>
            <p:cNvPr id="42" name="Group 41"/>
            <p:cNvGrpSpPr/>
            <p:nvPr/>
          </p:nvGrpSpPr>
          <p:grpSpPr>
            <a:xfrm>
              <a:off x="2794000" y="4998448"/>
              <a:ext cx="3530599" cy="1189311"/>
              <a:chOff x="2794000" y="4998448"/>
              <a:chExt cx="3530599" cy="1189311"/>
            </a:xfrm>
          </p:grpSpPr>
          <p:sp>
            <p:nvSpPr>
              <p:cNvPr id="24" name="AutoShape 1030"/>
              <p:cNvSpPr>
                <a:spLocks noChangeArrowheads="1"/>
              </p:cNvSpPr>
              <p:nvPr/>
            </p:nvSpPr>
            <p:spPr bwMode="auto">
              <a:xfrm flipH="1" flipV="1">
                <a:off x="2794000" y="4998448"/>
                <a:ext cx="3244850" cy="812800"/>
              </a:xfrm>
              <a:prstGeom prst="curvedDownArrow">
                <a:avLst>
                  <a:gd name="adj1" fmla="val 79844"/>
                  <a:gd name="adj2" fmla="val 159688"/>
                  <a:gd name="adj3" fmla="val 33333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lnSpc>
                    <a:spcPct val="85000"/>
                  </a:lnSpc>
                </a:pPr>
                <a:endParaRPr lang="en-US" sz="1980">
                  <a:latin typeface="Gill Sans MT"/>
                  <a:cs typeface="Gill Sans MT"/>
                </a:endParaRPr>
              </a:p>
            </p:txBody>
          </p:sp>
          <p:sp>
            <p:nvSpPr>
              <p:cNvPr id="26" name="Text Box 1031"/>
              <p:cNvSpPr txBox="1">
                <a:spLocks noChangeArrowheads="1"/>
              </p:cNvSpPr>
              <p:nvPr/>
            </p:nvSpPr>
            <p:spPr bwMode="auto">
              <a:xfrm>
                <a:off x="2895600" y="5842210"/>
                <a:ext cx="3428999" cy="3455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85000"/>
                  </a:lnSpc>
                  <a:spcBef>
                    <a:spcPct val="50000"/>
                  </a:spcBef>
                </a:pPr>
                <a:r>
                  <a:rPr lang="en-US" sz="2200" dirty="0">
                    <a:latin typeface="Gill Sans MT"/>
                    <a:cs typeface="Gill Sans MT"/>
                  </a:rPr>
                  <a:t>HTTP Response</a:t>
                </a:r>
              </a:p>
            </p:txBody>
          </p:sp>
        </p:grpSp>
        <p:sp>
          <p:nvSpPr>
            <p:cNvPr id="30" name="Text Box 1043"/>
            <p:cNvSpPr txBox="1">
              <a:spLocks noChangeArrowheads="1"/>
            </p:cNvSpPr>
            <p:nvPr/>
          </p:nvSpPr>
          <p:spPr bwMode="auto">
            <a:xfrm>
              <a:off x="3962400" y="5341963"/>
              <a:ext cx="1219200" cy="3455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lnSpc>
                  <a:spcPct val="85000"/>
                </a:lnSpc>
                <a:spcBef>
                  <a:spcPct val="50000"/>
                </a:spcBef>
              </a:pPr>
              <a:r>
                <a:rPr lang="en-US" sz="2200" dirty="0">
                  <a:latin typeface="Gill Sans MT"/>
                  <a:cs typeface="Gill Sans MT"/>
                </a:rPr>
                <a:t>HTML</a:t>
              </a:r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7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953166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52400"/>
            <a:ext cx="7515643" cy="68071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General Design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280" y="1120140"/>
            <a:ext cx="9471660" cy="603504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tabLst>
                <a:tab pos="2690972" algn="l"/>
              </a:tabLst>
            </a:pPr>
            <a:r>
              <a:rPr lang="en-US" sz="2420" dirty="0">
                <a:solidFill>
                  <a:srgbClr val="990000"/>
                </a:solidFill>
                <a:latin typeface="Verdana" charset="0"/>
                <a:ea typeface="Verdana" charset="0"/>
                <a:cs typeface="Verdana" charset="0"/>
              </a:rPr>
              <a:t>Separation of concerns</a:t>
            </a: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: design goals of web app design</a:t>
            </a:r>
            <a:endParaRPr lang="en-US" sz="2420" dirty="0">
              <a:solidFill>
                <a:srgbClr val="990000"/>
              </a:solidFill>
              <a:latin typeface="Verdana" charset="0"/>
              <a:ea typeface="Verdana" charset="0"/>
              <a:cs typeface="Verdana" charset="0"/>
            </a:endParaRPr>
          </a:p>
          <a:p>
            <a:pPr marL="509905" lvl="1" indent="-254953">
              <a:lnSpc>
                <a:spcPct val="110000"/>
              </a:lnSpc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Presentation</a:t>
            </a:r>
          </a:p>
          <a:p>
            <a:pPr marL="509905" lvl="1" indent="-254953">
              <a:lnSpc>
                <a:spcPct val="110000"/>
              </a:lnSpc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Logic </a:t>
            </a:r>
          </a:p>
          <a:p>
            <a:pPr marL="509905" lvl="1" indent="-254953">
              <a:lnSpc>
                <a:spcPct val="110000"/>
              </a:lnSpc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Data</a:t>
            </a:r>
          </a:p>
          <a:p>
            <a:pPr>
              <a:lnSpc>
                <a:spcPct val="110000"/>
              </a:lnSpc>
              <a:spcBef>
                <a:spcPts val="2200"/>
              </a:spcBef>
            </a:pPr>
            <a:r>
              <a:rPr lang="en-US" sz="2420" dirty="0">
                <a:latin typeface="Verdana" charset="0"/>
                <a:ea typeface="Verdana" charset="0"/>
                <a:cs typeface="Verdana" charset="0"/>
              </a:rPr>
              <a:t>Seven criteria the design should support: </a:t>
            </a:r>
          </a:p>
          <a:p>
            <a:pPr marL="509905" lvl="1" indent="-254953">
              <a:lnSpc>
                <a:spcPct val="110000"/>
              </a:lnSpc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Reliability</a:t>
            </a:r>
          </a:p>
          <a:p>
            <a:pPr marL="509905" lvl="1" indent="-254953">
              <a:lnSpc>
                <a:spcPct val="110000"/>
              </a:lnSpc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Usability</a:t>
            </a:r>
          </a:p>
          <a:p>
            <a:pPr marL="509905" lvl="1" indent="-254953">
              <a:lnSpc>
                <a:spcPct val="110000"/>
              </a:lnSpc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Security</a:t>
            </a:r>
          </a:p>
          <a:p>
            <a:pPr marL="509905" lvl="1" indent="-254953">
              <a:lnSpc>
                <a:spcPct val="110000"/>
              </a:lnSpc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Availability (and also Accessibility)</a:t>
            </a:r>
          </a:p>
          <a:p>
            <a:pPr marL="509905" lvl="1" indent="-254953">
              <a:lnSpc>
                <a:spcPct val="110000"/>
              </a:lnSpc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Scalability</a:t>
            </a:r>
          </a:p>
          <a:p>
            <a:pPr marL="509905" lvl="1" indent="-254953">
              <a:lnSpc>
                <a:spcPct val="110000"/>
              </a:lnSpc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Maintainability</a:t>
            </a:r>
          </a:p>
          <a:p>
            <a:pPr marL="509905" lvl="1" indent="-254953">
              <a:lnSpc>
                <a:spcPct val="110000"/>
              </a:lnSpc>
              <a:buClr>
                <a:schemeClr val="tx1"/>
              </a:buClr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Performance and Time to market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8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54456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82955" y="1227347"/>
            <a:ext cx="3807269" cy="452628"/>
          </a:xfrm>
          <a:prstGeom prst="rect">
            <a:avLst/>
          </a:prstGeom>
          <a:solidFill>
            <a:srgbClr val="7B0C00"/>
          </a:solidFill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sp>
        <p:nvSpPr>
          <p:cNvPr id="15" name="Rectangle 14"/>
          <p:cNvSpPr/>
          <p:nvPr/>
        </p:nvSpPr>
        <p:spPr>
          <a:xfrm>
            <a:off x="282955" y="1775485"/>
            <a:ext cx="3807269" cy="452628"/>
          </a:xfrm>
          <a:prstGeom prst="rect">
            <a:avLst/>
          </a:prstGeom>
          <a:solidFill>
            <a:srgbClr val="7B0C00"/>
          </a:solidFill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sp>
        <p:nvSpPr>
          <p:cNvPr id="16" name="Rectangle 15"/>
          <p:cNvSpPr/>
          <p:nvPr/>
        </p:nvSpPr>
        <p:spPr>
          <a:xfrm>
            <a:off x="282955" y="2313769"/>
            <a:ext cx="3807269" cy="2100535"/>
          </a:xfrm>
          <a:prstGeom prst="rect">
            <a:avLst/>
          </a:prstGeom>
          <a:solidFill>
            <a:srgbClr val="7B0C00"/>
          </a:solidFill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957" y="228600"/>
            <a:ext cx="7591843" cy="68071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Separation of Concerns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482" y="1203960"/>
            <a:ext cx="3979338" cy="3604260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20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Presentation</a:t>
            </a:r>
          </a:p>
          <a:p>
            <a:pPr>
              <a:lnSpc>
                <a:spcPct val="110000"/>
              </a:lnSpc>
              <a:spcBef>
                <a:spcPts val="1100"/>
              </a:spcBef>
            </a:pPr>
            <a:r>
              <a:rPr lang="en-US" sz="220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Logic</a:t>
            </a:r>
          </a:p>
          <a:p>
            <a:pPr>
              <a:lnSpc>
                <a:spcPct val="110000"/>
              </a:lnSpc>
              <a:spcBef>
                <a:spcPts val="1100"/>
              </a:spcBef>
            </a:pPr>
            <a:r>
              <a:rPr lang="en-US" sz="220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Data</a:t>
            </a: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Data content</a:t>
            </a: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Data representation</a:t>
            </a: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Data storage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33305" y="1224110"/>
            <a:ext cx="5092824" cy="3919390"/>
          </a:xfrm>
          <a:prstGeom prst="rect">
            <a:avLst/>
          </a:prstGeom>
        </p:spPr>
        <p:txBody>
          <a:bodyPr vert="horz" lIns="100584" tIns="50292" rIns="100584" bIns="50292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tx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tx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HTML, view</a:t>
            </a:r>
          </a:p>
          <a:p>
            <a:pPr marL="0" indent="0">
              <a:lnSpc>
                <a:spcPct val="110000"/>
              </a:lnSpc>
              <a:spcBef>
                <a:spcPts val="1100"/>
              </a:spcBef>
              <a:buNone/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Functions and classes, software</a:t>
            </a:r>
          </a:p>
          <a:p>
            <a:pPr marL="0" indent="0">
              <a:lnSpc>
                <a:spcPct val="110000"/>
              </a:lnSpc>
              <a:buNone/>
            </a:pPr>
            <a:endParaRPr lang="en-US" sz="2200" dirty="0">
              <a:latin typeface="Verdana" charset="0"/>
              <a:ea typeface="Verdana" charset="0"/>
              <a:cs typeface="Verdana" charset="0"/>
            </a:endParaRPr>
          </a:p>
          <a:p>
            <a:pPr marL="0" indent="0">
              <a:lnSpc>
                <a:spcPct val="110000"/>
              </a:lnSpc>
              <a:spcBef>
                <a:spcPts val="1100"/>
              </a:spcBef>
              <a:buNone/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Classes, objects</a:t>
            </a:r>
          </a:p>
          <a:p>
            <a:pPr marL="0" indent="0">
              <a:lnSpc>
                <a:spcPct val="110000"/>
              </a:lnSpc>
              <a:spcBef>
                <a:spcPts val="1100"/>
              </a:spcBef>
              <a:buNone/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Data structure, classes, objects</a:t>
            </a:r>
          </a:p>
          <a:p>
            <a:pPr marL="0" indent="0">
              <a:spcBef>
                <a:spcPts val="1100"/>
              </a:spcBef>
              <a:buNone/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Database and files, Oracle, SQL, NoSQL</a:t>
            </a:r>
          </a:p>
          <a:p>
            <a:pPr marL="0" indent="0">
              <a:lnSpc>
                <a:spcPct val="110000"/>
              </a:lnSpc>
              <a:buNone/>
            </a:pPr>
            <a:endParaRPr lang="en-US" sz="2200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220420" y="1423494"/>
            <a:ext cx="643738" cy="0"/>
          </a:xfrm>
          <a:prstGeom prst="straightConnector1">
            <a:avLst/>
          </a:prstGeom>
          <a:ln>
            <a:solidFill>
              <a:srgbClr val="00009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220420" y="1976022"/>
            <a:ext cx="643738" cy="0"/>
          </a:xfrm>
          <a:prstGeom prst="straightConnector1">
            <a:avLst/>
          </a:prstGeom>
          <a:ln>
            <a:solidFill>
              <a:srgbClr val="00009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220420" y="2890418"/>
            <a:ext cx="643738" cy="0"/>
          </a:xfrm>
          <a:prstGeom prst="straightConnector1">
            <a:avLst/>
          </a:prstGeom>
          <a:ln>
            <a:solidFill>
              <a:srgbClr val="00009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20420" y="3418645"/>
            <a:ext cx="643738" cy="0"/>
          </a:xfrm>
          <a:prstGeom prst="straightConnector1">
            <a:avLst/>
          </a:prstGeom>
          <a:ln>
            <a:solidFill>
              <a:srgbClr val="00009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220420" y="3936492"/>
            <a:ext cx="643738" cy="0"/>
          </a:xfrm>
          <a:prstGeom prst="straightConnector1">
            <a:avLst/>
          </a:prstGeom>
          <a:ln>
            <a:solidFill>
              <a:srgbClr val="00009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 txBox="1">
            <a:spLocks/>
          </p:cNvSpPr>
          <p:nvPr/>
        </p:nvSpPr>
        <p:spPr>
          <a:xfrm>
            <a:off x="216091" y="4817266"/>
            <a:ext cx="9674669" cy="2254095"/>
          </a:xfrm>
          <a:prstGeom prst="rect">
            <a:avLst/>
          </a:prstGeom>
        </p:spPr>
        <p:txBody>
          <a:bodyPr vert="horz" lIns="100584" tIns="50292" rIns="100584" bIns="50292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400" kern="1200" spc="10" baseline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200" kern="12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1600" kern="12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1400" kern="12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98500" indent="-698500">
              <a:spcBef>
                <a:spcPts val="1650"/>
              </a:spcBef>
              <a:buNone/>
            </a:pPr>
            <a:r>
              <a:rPr lang="en-US" sz="2200" dirty="0">
                <a:latin typeface="Verdana" charset="0"/>
                <a:ea typeface="Verdana" charset="0"/>
                <a:cs typeface="Verdana" charset="0"/>
              </a:rPr>
              <a:t>Assumptions about data</a:t>
            </a:r>
          </a:p>
          <a:p>
            <a:pPr marL="391160" indent="-254953">
              <a:lnSpc>
                <a:spcPct val="90000"/>
              </a:lnSpc>
              <a:spcBef>
                <a:spcPts val="1100"/>
              </a:spcBef>
              <a:buClr>
                <a:schemeClr val="tx1"/>
              </a:buClr>
              <a:buSzPct val="100000"/>
            </a:pPr>
            <a:r>
              <a:rPr lang="en-US" sz="1980" dirty="0">
                <a:solidFill>
                  <a:srgbClr val="990000"/>
                </a:solidFill>
                <a:latin typeface="Verdana" charset="0"/>
                <a:ea typeface="Verdana" charset="0"/>
                <a:cs typeface="Verdana" charset="0"/>
              </a:rPr>
              <a:t>Data values</a:t>
            </a: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: contents of memory – change very frequently (during execution)</a:t>
            </a:r>
          </a:p>
          <a:p>
            <a:pPr marL="391160" indent="-254953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  <a:buSzPct val="100000"/>
            </a:pPr>
            <a:r>
              <a:rPr lang="en-US" sz="1980" dirty="0">
                <a:solidFill>
                  <a:srgbClr val="990000"/>
                </a:solidFill>
                <a:latin typeface="Verdana" charset="0"/>
                <a:ea typeface="Verdana" charset="0"/>
                <a:cs typeface="Verdana" charset="0"/>
              </a:rPr>
              <a:t>Data presentation</a:t>
            </a: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: how the data are presented – change occasionally</a:t>
            </a:r>
          </a:p>
          <a:p>
            <a:pPr marL="391160" indent="-254953">
              <a:lnSpc>
                <a:spcPct val="90000"/>
              </a:lnSpc>
              <a:spcBef>
                <a:spcPts val="1320"/>
              </a:spcBef>
              <a:buClr>
                <a:schemeClr val="tx1"/>
              </a:buClr>
              <a:buSzPct val="100000"/>
            </a:pPr>
            <a:r>
              <a:rPr lang="en-US" sz="1980" dirty="0">
                <a:solidFill>
                  <a:srgbClr val="990000"/>
                </a:solidFill>
                <a:latin typeface="Verdana" charset="0"/>
                <a:ea typeface="Verdana" charset="0"/>
                <a:cs typeface="Verdana" charset="0"/>
              </a:rPr>
              <a:t>Data structure</a:t>
            </a:r>
            <a:r>
              <a:rPr lang="en-US" sz="1980" dirty="0">
                <a:latin typeface="Verdana" charset="0"/>
                <a:ea typeface="Verdana" charset="0"/>
                <a:cs typeface="Verdana" charset="0"/>
              </a:rPr>
              <a:t>: types, organization and relationships of different data elements, changes infrequently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 marL="12700">
              <a:lnSpc>
                <a:spcPts val="1315"/>
              </a:lnSpc>
            </a:pPr>
            <a:r>
              <a:rPr lang="en-US" spc="-15" smtClean="0"/>
              <a:t>Fall 2020 – IUG</a:t>
            </a:r>
            <a:endParaRPr lang="en-US" spc="-2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ts val="1315"/>
              </a:lnSpc>
            </a:pPr>
            <a:fld id="{81D60167-4931-47E6-BA6A-407CBD079E47}" type="slidenum">
              <a:rPr lang="en-IL" smtClean="0"/>
              <a:t>9</a:t>
            </a:fld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049213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10181</TotalTime>
  <Words>1358</Words>
  <Application>Microsoft Office PowerPoint</Application>
  <PresentationFormat>Custom</PresentationFormat>
  <Paragraphs>415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Calibri</vt:lpstr>
      <vt:lpstr>Courier</vt:lpstr>
      <vt:lpstr>Gill Sans MT</vt:lpstr>
      <vt:lpstr>Times New Roman</vt:lpstr>
      <vt:lpstr>Trebuchet MS</vt:lpstr>
      <vt:lpstr>Verdana</vt:lpstr>
      <vt:lpstr>Wingdings 2</vt:lpstr>
      <vt:lpstr>Office Theme</vt:lpstr>
      <vt:lpstr> </vt:lpstr>
      <vt:lpstr>Web Applications</vt:lpstr>
      <vt:lpstr>Web Browsers and Objects</vt:lpstr>
      <vt:lpstr>BOM: Browser Object Model</vt:lpstr>
      <vt:lpstr>DOM: Document Object Model</vt:lpstr>
      <vt:lpstr>How A Browser See A Web Page</vt:lpstr>
      <vt:lpstr>Server Side Processing</vt:lpstr>
      <vt:lpstr>General Design Issues</vt:lpstr>
      <vt:lpstr>Separation of Concerns</vt:lpstr>
      <vt:lpstr>Architectural Styles</vt:lpstr>
      <vt:lpstr>Multi-Tiered Architectures</vt:lpstr>
      <vt:lpstr>Page-centric Design</vt:lpstr>
      <vt:lpstr>Dispatcher (N-tier) Design</vt:lpstr>
      <vt:lpstr>Model View Controller</vt:lpstr>
      <vt:lpstr>Model View Controller (2)</vt:lpstr>
      <vt:lpstr>Server-Side Scripting</vt:lpstr>
      <vt:lpstr>Server-Side Scripting Site</vt:lpstr>
      <vt:lpstr>Server-Side Framework</vt:lpstr>
      <vt:lpstr>Server-Side Framework Site</vt:lpstr>
      <vt:lpstr>Front End Frameworks</vt:lpstr>
      <vt:lpstr>Front End Framework Site</vt:lpstr>
      <vt:lpstr>Single Page Application (SPA)</vt:lpstr>
      <vt:lpstr>Single Page Application Site</vt:lpstr>
      <vt:lpstr>Summary: Web Apps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Overview</dc:title>
  <dc:creator>Hatem Hamad</dc:creator>
  <cp:lastModifiedBy>Hatem Hamad</cp:lastModifiedBy>
  <cp:revision>16</cp:revision>
  <dcterms:created xsi:type="dcterms:W3CDTF">2018-09-05T05:21:29Z</dcterms:created>
  <dcterms:modified xsi:type="dcterms:W3CDTF">2020-09-27T07:51:52Z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2018-09-05T00:00:00Z</vt:filetime>
  </property>
</Properties>
</file>